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2568-15EF-F091-1547-7DB8EB84E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315EE-6E8B-67E2-23FC-0F55133A0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9BF17-8117-8A68-790C-FD58368C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5D831-E447-5AD8-0635-81CDE318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347CE-3F42-451F-1220-38F1DD5A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0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07E3-D7EF-0CA3-B6DB-E6632CF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6EE21-9EE2-D122-A843-5B39AE95A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6FA7-8F3C-B24D-FE42-CC63F67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D53EF-32F9-1C98-1968-FEB81854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E3D39-8F8E-CD88-C84B-6CF877A2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0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BF26CE-8ABA-2908-45C5-CF0E77C41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4ABDC-E017-14B3-B825-8DF77BCE0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FD18C-BC77-209C-A355-F8429803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B2BC4-7B4E-E15E-3E4C-2C525C85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F0DF6-7A08-E5C5-5ADE-AE2EDDAC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4F83-3A89-9178-B143-5D4C7437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27267-B8C3-ED2E-D12A-56E573A6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0215-929B-EF3A-58CE-FE303EE8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2097D-F049-8F66-EB75-0331FD1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0103C-91F5-7819-3FE6-31D8C2F2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8E27-4B7D-DD7D-3528-E3D64DD4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9C5EC-DC83-F81F-E505-249B643E7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B8F5D-53BE-900C-E5C2-7804FDCA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1180A-4121-B16A-9069-6EC5BADC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C1037-5979-F5F1-0FAA-2F3A06D2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1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6D5A-A50B-6885-8B2E-065C34F41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535C-CA89-FF4C-BD1C-17B8E9D0A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4550B-AB92-4A13-39E5-F44CCD7A4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F5187-58B6-F4AB-90E1-ED5BB5C2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79BB0-A660-B168-FB2D-6926A9C0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DE174-041E-5B68-F418-B835D15E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0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21F3-BA1C-2034-9CB3-FF5B5646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0B470-258A-9A74-3167-2759CF85A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143E8-5257-B92A-8C10-717F46625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71458-43B0-2417-DF6B-F4DAF8356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1F466-280A-6A9F-EF36-11C8185B6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3A58F-49D5-A2FB-F8EE-117C64501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C4F57A-5164-40AD-F5EB-13F8830A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98495-2587-BFFB-D073-E9A5E30F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7395-2F2C-414C-9767-80C185E3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25715-D20A-C790-5B1E-9A32CA22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B7423-2ADF-ECEA-79B5-F8F71B29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2E6E4-75ED-1CE9-D701-27A06160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0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78462-E838-2586-3CFD-733DC36D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43D68-0E7F-1DD4-AF7B-C2DB8927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94041-EA9E-093B-958A-1FAF2E8D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2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14D8-EBCF-EB1A-F56D-0731DDC1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7BF3-6E3F-3686-0195-BD43AF72C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9173E-6B89-C051-D02D-6C141319C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4DC96-735B-66EB-85C5-77C9B6D2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B1AC0-BB63-5CF3-111C-6A4F022C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2985C-AD16-DCCD-041E-17E8006B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73D8-0B35-C7AA-7AB1-64FFE9A9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3010E-433A-B082-67DD-BEDDB1B9E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32BE1-DC7C-2969-DFE9-395480733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57FCE-0C86-0115-7604-3645C438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BFC86-18BD-751D-E8F1-E283830E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AF3AA-D562-6508-0420-187BF287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85D50-4361-088C-14B8-2B9928C7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A93D9-C581-CA2A-696C-F8113B947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E033-FE66-0C5C-1C89-0DE6055F6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7D591C-6688-493C-BA8E-851969B965B9}" type="datetimeFigureOut">
              <a:rPr lang="en-GB" smtClean="0"/>
              <a:t>08/05/2026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7040F-EEC3-D278-EF7B-038CE6BAF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59854-49DF-A161-5E13-B2841A120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34C8A9-3487-4521-917F-9673A7BC9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braltar.gov.g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9D8F6-86EC-7282-0CC0-B84A91123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1256" y="4000711"/>
            <a:ext cx="7788374" cy="644335"/>
          </a:xfrm>
        </p:spPr>
        <p:txBody>
          <a:bodyPr anchor="ctr">
            <a:normAutofit fontScale="92500"/>
          </a:bodyPr>
          <a:lstStyle/>
          <a:p>
            <a:r>
              <a:rPr lang="en-GB" b="1" u="sng" dirty="0"/>
              <a:t>Marriages and Civil Partnerships – Online Booking Calendar</a:t>
            </a:r>
            <a:endParaRPr lang="en-GB" dirty="0"/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0EFD651B-BB5A-166C-A888-247E803BD0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0564" y="320231"/>
            <a:ext cx="10409419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9124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0D8A251-FE58-9F1A-5259-120B49F440AA}"/>
              </a:ext>
            </a:extLst>
          </p:cNvPr>
          <p:cNvSpPr txBox="1"/>
          <p:nvPr/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effectLst/>
              </a:rPr>
              <a:t>The Department of Immigration &amp; Home Affairs is pleased to announce further enhancements to its online services with the introduction of an </a:t>
            </a:r>
            <a:r>
              <a:rPr lang="en-US" b="1" dirty="0">
                <a:solidFill>
                  <a:schemeClr val="tx2"/>
                </a:solidFill>
                <a:effectLst/>
              </a:rPr>
              <a:t>Online Booking Calendar</a:t>
            </a:r>
            <a:r>
              <a:rPr lang="en-US" dirty="0">
                <a:solidFill>
                  <a:schemeClr val="tx2"/>
                </a:solidFill>
                <a:effectLst/>
              </a:rPr>
              <a:t> for marriages and civil partnerships officiated in Gibraltar.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dirty="0">
              <a:solidFill>
                <a:schemeClr val="tx2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effectLst/>
              </a:rPr>
              <a:t>Couples may now peruse available dates for their special day from the comfort of their own homes using th</a:t>
            </a:r>
            <a:r>
              <a:rPr lang="en-US" dirty="0">
                <a:solidFill>
                  <a:schemeClr val="tx2"/>
                </a:solidFill>
              </a:rPr>
              <a:t>e link available in our website www.gibraltar.gov.gi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7217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625A0-5AD0-CAB4-013B-8F69EB281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791" y="643467"/>
            <a:ext cx="4540417" cy="5571065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F98C8-1063-FAE6-CBDF-4DA1570FD76D}"/>
              </a:ext>
            </a:extLst>
          </p:cNvPr>
          <p:cNvSpPr txBox="1"/>
          <p:nvPr/>
        </p:nvSpPr>
        <p:spPr>
          <a:xfrm>
            <a:off x="385011" y="1838425"/>
            <a:ext cx="29934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b="1" dirty="0">
                <a:ln/>
                <a:solidFill>
                  <a:schemeClr val="accent4"/>
                </a:solidFill>
              </a:rPr>
              <a:t>Couples can select their ceremony type and preferred date and time</a:t>
            </a:r>
          </a:p>
        </p:txBody>
      </p:sp>
    </p:spTree>
    <p:extLst>
      <p:ext uri="{BB962C8B-B14F-4D97-AF65-F5344CB8AC3E}">
        <p14:creationId xmlns:p14="http://schemas.microsoft.com/office/powerpoint/2010/main" val="243420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2BF50-4621-4651-84D7-A5C89E8C4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86" y="643467"/>
            <a:ext cx="7007628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CBC580-FC5F-B376-BEEB-7AC61C5E2C30}"/>
              </a:ext>
            </a:extLst>
          </p:cNvPr>
          <p:cNvSpPr txBox="1"/>
          <p:nvPr/>
        </p:nvSpPr>
        <p:spPr>
          <a:xfrm>
            <a:off x="274320" y="1280160"/>
            <a:ext cx="2261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Relevant fee will be applied depending on the ceremony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DA7489-1157-3332-7520-4D0AB98F6DD8}"/>
              </a:ext>
            </a:extLst>
          </p:cNvPr>
          <p:cNvSpPr txBox="1"/>
          <p:nvPr/>
        </p:nvSpPr>
        <p:spPr>
          <a:xfrm>
            <a:off x="274320" y="3209544"/>
            <a:ext cx="2176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Venue information will update automatically with City Hall details where applicable</a:t>
            </a:r>
          </a:p>
        </p:txBody>
      </p:sp>
    </p:spTree>
    <p:extLst>
      <p:ext uri="{BB962C8B-B14F-4D97-AF65-F5344CB8AC3E}">
        <p14:creationId xmlns:p14="http://schemas.microsoft.com/office/powerpoint/2010/main" val="269759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BB56D-F85A-F725-B1C4-5339BC90F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237" y="552027"/>
            <a:ext cx="5097525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92574-C807-FC11-57E2-9AFF3DB056DD}"/>
              </a:ext>
            </a:extLst>
          </p:cNvPr>
          <p:cNvSpPr txBox="1"/>
          <p:nvPr/>
        </p:nvSpPr>
        <p:spPr>
          <a:xfrm>
            <a:off x="8844851" y="4239913"/>
            <a:ext cx="267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Customers will receive a Confirmation of Booking before payment of the relevant fee is required</a:t>
            </a:r>
          </a:p>
        </p:txBody>
      </p:sp>
    </p:spTree>
    <p:extLst>
      <p:ext uri="{BB962C8B-B14F-4D97-AF65-F5344CB8AC3E}">
        <p14:creationId xmlns:p14="http://schemas.microsoft.com/office/powerpoint/2010/main" val="396880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B4D69-9F2B-E1D9-F920-BA3DC5C89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69" y="412461"/>
            <a:ext cx="5501427" cy="557106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E00F3A-C0B0-13EA-FCAF-87ED5553E5BE}"/>
              </a:ext>
            </a:extLst>
          </p:cNvPr>
          <p:cNvSpPr/>
          <p:nvPr/>
        </p:nvSpPr>
        <p:spPr>
          <a:xfrm>
            <a:off x="405353" y="1074655"/>
            <a:ext cx="37330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What happens next?</a:t>
            </a:r>
          </a:p>
        </p:txBody>
      </p:sp>
    </p:spTree>
    <p:extLst>
      <p:ext uri="{BB962C8B-B14F-4D97-AF65-F5344CB8AC3E}">
        <p14:creationId xmlns:p14="http://schemas.microsoft.com/office/powerpoint/2010/main" val="38892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Credit card">
            <a:extLst>
              <a:ext uri="{FF2B5EF4-FFF2-40B4-BE49-F238E27FC236}">
                <a16:creationId xmlns:a16="http://schemas.microsoft.com/office/drawing/2014/main" id="{5C652C1A-0D2E-A67A-D9A1-C4B5473C37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E6D02-EAFD-04FE-1C8B-F262A67FFE01}"/>
              </a:ext>
            </a:extLst>
          </p:cNvPr>
          <p:cNvSpPr txBox="1"/>
          <p:nvPr/>
        </p:nvSpPr>
        <p:spPr>
          <a:xfrm>
            <a:off x="1686850" y="1236239"/>
            <a:ext cx="5801917" cy="205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Payment will be processed through our secure encrypted payment gateway</a:t>
            </a:r>
          </a:p>
        </p:txBody>
      </p:sp>
      <p:pic>
        <p:nvPicPr>
          <p:cNvPr id="16" name="Graphic 15" descr="Credit card">
            <a:extLst>
              <a:ext uri="{FF2B5EF4-FFF2-40B4-BE49-F238E27FC236}">
                <a16:creationId xmlns:a16="http://schemas.microsoft.com/office/drawing/2014/main" id="{4AD552B1-F486-4157-A687-DF47D8B2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0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0C0836-0C2C-8E16-5B60-D87BCC2B9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8982" y="126330"/>
            <a:ext cx="4963916" cy="39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B2DEB-2F1F-FB69-D8B5-E7B64F22E969}"/>
              </a:ext>
            </a:extLst>
          </p:cNvPr>
          <p:cNvSpPr txBox="1"/>
          <p:nvPr/>
        </p:nvSpPr>
        <p:spPr>
          <a:xfrm>
            <a:off x="278338" y="853035"/>
            <a:ext cx="3254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Couples will receive a confirmation email informing them that their ceremony has been successfully booked. A similar email will be sent to the Marriage Team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92A3373-749F-D2BC-BFF7-6B33F6FB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06" y="3559845"/>
            <a:ext cx="48672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0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fficeArt object">
            <a:extLst>
              <a:ext uri="{FF2B5EF4-FFF2-40B4-BE49-F238E27FC236}">
                <a16:creationId xmlns:a16="http://schemas.microsoft.com/office/drawing/2014/main" id="{38AEA73A-6A37-3243-ACF5-79406601BD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3713" y="135945"/>
            <a:ext cx="3338751" cy="877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59C343-7E8E-9C62-90C6-C514A5000345}"/>
              </a:ext>
            </a:extLst>
          </p:cNvPr>
          <p:cNvSpPr txBox="1"/>
          <p:nvPr/>
        </p:nvSpPr>
        <p:spPr>
          <a:xfrm>
            <a:off x="2978365" y="2809757"/>
            <a:ext cx="6235268" cy="1800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www.gibraltar.gov.gi</a:t>
            </a:r>
            <a:r>
              <a:rPr lang="en-US" sz="2000" dirty="0"/>
              <a:t> – Department of Immigration &amp; Home Affairs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E839014541014EBFE39909C7AEA6CE" ma:contentTypeVersion="18" ma:contentTypeDescription="Crear nuevo documento." ma:contentTypeScope="" ma:versionID="577716c35dc3afa7c1005ded778d0943">
  <xsd:schema xmlns:xsd="http://www.w3.org/2001/XMLSchema" xmlns:xs="http://www.w3.org/2001/XMLSchema" xmlns:p="http://schemas.microsoft.com/office/2006/metadata/properties" xmlns:ns2="caf5b64a-0105-46c5-8a45-dd855c8c5d3c" xmlns:ns3="0f7ace78-7fd9-4c97-9620-cf7fe223f10f" targetNamespace="http://schemas.microsoft.com/office/2006/metadata/properties" ma:root="true" ma:fieldsID="f1bf39223b0687d2889938100192e75b" ns2:_="" ns3:_="">
    <xsd:import namespace="caf5b64a-0105-46c5-8a45-dd855c8c5d3c"/>
    <xsd:import namespace="0f7ace78-7fd9-4c97-9620-cf7fe223f1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5b64a-0105-46c5-8a45-dd855c8c5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572385-839a-49da-b4d2-f67af4e476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ace78-7fd9-4c97-9620-cf7fe223f10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409ef8-808b-425b-8c1d-919de7ed8cc6}" ma:internalName="TaxCatchAll" ma:showField="CatchAllData" ma:web="0f7ace78-7fd9-4c97-9620-cf7fe223f1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7ace78-7fd9-4c97-9620-cf7fe223f10f" xsi:nil="true"/>
    <lcf76f155ced4ddcb4097134ff3c332f xmlns="caf5b64a-0105-46c5-8a45-dd855c8c5d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74CEC-6049-4C77-809A-054ECED462DE}"/>
</file>

<file path=customXml/itemProps2.xml><?xml version="1.0" encoding="utf-8"?>
<ds:datastoreItem xmlns:ds="http://schemas.openxmlformats.org/officeDocument/2006/customXml" ds:itemID="{E1C532E3-CD0B-4672-8B02-A2134EF85917}"/>
</file>

<file path=customXml/itemProps3.xml><?xml version="1.0" encoding="utf-8"?>
<ds:datastoreItem xmlns:ds="http://schemas.openxmlformats.org/officeDocument/2006/customXml" ds:itemID="{2970A11F-D860-4571-BB95-E00ED712D397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174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(DIHA) Senior, Emma</dc:creator>
  <cp:lastModifiedBy>(DIHA) Senior, Emma</cp:lastModifiedBy>
  <cp:revision>10</cp:revision>
  <dcterms:created xsi:type="dcterms:W3CDTF">2026-05-05T11:42:16Z</dcterms:created>
  <dcterms:modified xsi:type="dcterms:W3CDTF">2026-05-08T11:24:00Z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0x010100C8E839014541014EBFE39909C7AEA6CE</vt:lpwstr>
  </property>
</Properties>
</file>