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7" r:id="rId3"/>
    <p:sldId id="268" r:id="rId4"/>
    <p:sldId id="271" r:id="rId5"/>
    <p:sldId id="286" r:id="rId6"/>
    <p:sldId id="269" r:id="rId7"/>
    <p:sldId id="272" r:id="rId8"/>
    <p:sldId id="270" r:id="rId9"/>
    <p:sldId id="287" r:id="rId10"/>
    <p:sldId id="274" r:id="rId11"/>
    <p:sldId id="279" r:id="rId12"/>
    <p:sldId id="280" r:id="rId13"/>
    <p:sldId id="282" r:id="rId14"/>
    <p:sldId id="273" r:id="rId15"/>
    <p:sldId id="277" r:id="rId16"/>
    <p:sldId id="283" r:id="rId17"/>
    <p:sldId id="278" r:id="rId18"/>
    <p:sldId id="284" r:id="rId19"/>
    <p:sldId id="285" r:id="rId20"/>
    <p:sldId id="275" r:id="rId21"/>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118DCA"/>
    <a:srgbClr val="E6A9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540" autoAdjust="0"/>
  </p:normalViewPr>
  <p:slideViewPr>
    <p:cSldViewPr snapToGrid="0">
      <p:cViewPr varScale="1">
        <p:scale>
          <a:sx n="107" d="100"/>
          <a:sy n="107"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1CB5-E0CB-BD97-EF1C-73BB0C28CA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2DC599-AF4F-FE68-3549-7F425F37E9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7E6C5B-C1C4-4B1D-05A1-0C71F7B32E78}"/>
              </a:ext>
            </a:extLst>
          </p:cNvPr>
          <p:cNvSpPr>
            <a:spLocks noGrp="1"/>
          </p:cNvSpPr>
          <p:nvPr>
            <p:ph type="dt" sz="half" idx="10"/>
          </p:nvPr>
        </p:nvSpPr>
        <p:spPr/>
        <p:txBody>
          <a:bodyPr/>
          <a:lstStyle/>
          <a:p>
            <a:fld id="{C9156340-39F3-46B5-B043-B201BFEB2DD7}" type="datetimeFigureOut">
              <a:rPr lang="en-GB" smtClean="0"/>
              <a:t>29/09/2025</a:t>
            </a:fld>
            <a:endParaRPr lang="en-GB"/>
          </a:p>
        </p:txBody>
      </p:sp>
      <p:sp>
        <p:nvSpPr>
          <p:cNvPr id="5" name="Footer Placeholder 4">
            <a:extLst>
              <a:ext uri="{FF2B5EF4-FFF2-40B4-BE49-F238E27FC236}">
                <a16:creationId xmlns:a16="http://schemas.microsoft.com/office/drawing/2014/main" id="{28E2B77F-6885-3E99-C8ED-C527220D20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D848CA-DB16-DF07-EE19-4069E2E85D10}"/>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344618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2E9F4-71FD-E8F2-8614-80108FE6F0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4BE113-A276-BB4C-AE16-4DE2556331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0E96F8-E14A-2D44-6DDE-A8EC860677BA}"/>
              </a:ext>
            </a:extLst>
          </p:cNvPr>
          <p:cNvSpPr>
            <a:spLocks noGrp="1"/>
          </p:cNvSpPr>
          <p:nvPr>
            <p:ph type="dt" sz="half" idx="10"/>
          </p:nvPr>
        </p:nvSpPr>
        <p:spPr/>
        <p:txBody>
          <a:bodyPr/>
          <a:lstStyle/>
          <a:p>
            <a:fld id="{C9156340-39F3-46B5-B043-B201BFEB2DD7}" type="datetimeFigureOut">
              <a:rPr lang="en-GB" smtClean="0"/>
              <a:t>29/09/2025</a:t>
            </a:fld>
            <a:endParaRPr lang="en-GB"/>
          </a:p>
        </p:txBody>
      </p:sp>
      <p:sp>
        <p:nvSpPr>
          <p:cNvPr id="5" name="Footer Placeholder 4">
            <a:extLst>
              <a:ext uri="{FF2B5EF4-FFF2-40B4-BE49-F238E27FC236}">
                <a16:creationId xmlns:a16="http://schemas.microsoft.com/office/drawing/2014/main" id="{1EA23B3F-C189-2797-B292-47F1A55FE4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B7B649-8345-961B-70D0-95C9C11C13FA}"/>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181822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B5D19D-B240-AD0E-39C6-8A903639E8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0D7648-4C61-051A-5938-879EA305A4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3D237F-5824-5FF3-5DE7-CA602CF7619F}"/>
              </a:ext>
            </a:extLst>
          </p:cNvPr>
          <p:cNvSpPr>
            <a:spLocks noGrp="1"/>
          </p:cNvSpPr>
          <p:nvPr>
            <p:ph type="dt" sz="half" idx="10"/>
          </p:nvPr>
        </p:nvSpPr>
        <p:spPr/>
        <p:txBody>
          <a:bodyPr/>
          <a:lstStyle/>
          <a:p>
            <a:fld id="{C9156340-39F3-46B5-B043-B201BFEB2DD7}" type="datetimeFigureOut">
              <a:rPr lang="en-GB" smtClean="0"/>
              <a:t>29/09/2025</a:t>
            </a:fld>
            <a:endParaRPr lang="en-GB"/>
          </a:p>
        </p:txBody>
      </p:sp>
      <p:sp>
        <p:nvSpPr>
          <p:cNvPr id="5" name="Footer Placeholder 4">
            <a:extLst>
              <a:ext uri="{FF2B5EF4-FFF2-40B4-BE49-F238E27FC236}">
                <a16:creationId xmlns:a16="http://schemas.microsoft.com/office/drawing/2014/main" id="{E7985F17-A4A6-F792-5658-C3E6E853C4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258077-7719-0587-21D5-4F957092824E}"/>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1092399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9DD4-6E1C-4679-1C49-02C41B61DF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D47004-3A07-8100-04E5-3FB50D3CA9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0B55BF-6BC0-7572-05F0-D14BFB805745}"/>
              </a:ext>
            </a:extLst>
          </p:cNvPr>
          <p:cNvSpPr>
            <a:spLocks noGrp="1"/>
          </p:cNvSpPr>
          <p:nvPr>
            <p:ph type="dt" sz="half" idx="10"/>
          </p:nvPr>
        </p:nvSpPr>
        <p:spPr/>
        <p:txBody>
          <a:bodyPr/>
          <a:lstStyle/>
          <a:p>
            <a:fld id="{C9156340-39F3-46B5-B043-B201BFEB2DD7}" type="datetimeFigureOut">
              <a:rPr lang="en-GB" smtClean="0"/>
              <a:t>29/09/2025</a:t>
            </a:fld>
            <a:endParaRPr lang="en-GB"/>
          </a:p>
        </p:txBody>
      </p:sp>
      <p:sp>
        <p:nvSpPr>
          <p:cNvPr id="5" name="Footer Placeholder 4">
            <a:extLst>
              <a:ext uri="{FF2B5EF4-FFF2-40B4-BE49-F238E27FC236}">
                <a16:creationId xmlns:a16="http://schemas.microsoft.com/office/drawing/2014/main" id="{3B7446BD-6730-D104-88C5-FDC4F81E44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81C07B-FE11-E9D9-2AE9-579A23B6A02A}"/>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158052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925F-96AA-BD58-910B-D3FA3CD403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DAF1E6-AA1E-D9F0-25EC-A3D6BCFAC0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D378C0-BD5B-AAA7-B816-68A1BAC1E8AC}"/>
              </a:ext>
            </a:extLst>
          </p:cNvPr>
          <p:cNvSpPr>
            <a:spLocks noGrp="1"/>
          </p:cNvSpPr>
          <p:nvPr>
            <p:ph type="dt" sz="half" idx="10"/>
          </p:nvPr>
        </p:nvSpPr>
        <p:spPr/>
        <p:txBody>
          <a:bodyPr/>
          <a:lstStyle/>
          <a:p>
            <a:fld id="{C9156340-39F3-46B5-B043-B201BFEB2DD7}" type="datetimeFigureOut">
              <a:rPr lang="en-GB" smtClean="0"/>
              <a:t>29/09/2025</a:t>
            </a:fld>
            <a:endParaRPr lang="en-GB"/>
          </a:p>
        </p:txBody>
      </p:sp>
      <p:sp>
        <p:nvSpPr>
          <p:cNvPr id="5" name="Footer Placeholder 4">
            <a:extLst>
              <a:ext uri="{FF2B5EF4-FFF2-40B4-BE49-F238E27FC236}">
                <a16:creationId xmlns:a16="http://schemas.microsoft.com/office/drawing/2014/main" id="{735A3575-915A-3EA2-44F1-05B51C0B39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269BB7-F757-5853-128F-94521E4A978A}"/>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169570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0929-15FE-05F4-99BB-CB4503D4FC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6E7952-6281-358A-D40D-59B6571D45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53FEEB-4187-0196-AEAB-E297945ED7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44AE937-DC8A-DECB-29B3-479EB45AB488}"/>
              </a:ext>
            </a:extLst>
          </p:cNvPr>
          <p:cNvSpPr>
            <a:spLocks noGrp="1"/>
          </p:cNvSpPr>
          <p:nvPr>
            <p:ph type="dt" sz="half" idx="10"/>
          </p:nvPr>
        </p:nvSpPr>
        <p:spPr/>
        <p:txBody>
          <a:bodyPr/>
          <a:lstStyle/>
          <a:p>
            <a:fld id="{C9156340-39F3-46B5-B043-B201BFEB2DD7}" type="datetimeFigureOut">
              <a:rPr lang="en-GB" smtClean="0"/>
              <a:t>29/09/2025</a:t>
            </a:fld>
            <a:endParaRPr lang="en-GB"/>
          </a:p>
        </p:txBody>
      </p:sp>
      <p:sp>
        <p:nvSpPr>
          <p:cNvPr id="6" name="Footer Placeholder 5">
            <a:extLst>
              <a:ext uri="{FF2B5EF4-FFF2-40B4-BE49-F238E27FC236}">
                <a16:creationId xmlns:a16="http://schemas.microsoft.com/office/drawing/2014/main" id="{D64C0C21-33DA-A4ED-30B7-580B50537C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090168-96F8-F593-2CD6-1AC300F1DD69}"/>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232546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91C4-9B4E-45F0-F10B-2E52F45B77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B2B2D9-63A7-824F-0A98-883F82EEF4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D66086-1CCB-5361-DCA5-75DCE96B57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0DF6DE-6662-E32B-EEB3-D1387A60D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FE4FD-1C56-83B6-4822-38215F96EB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1619C9-E77A-8B6E-2A10-CF299E031FD3}"/>
              </a:ext>
            </a:extLst>
          </p:cNvPr>
          <p:cNvSpPr>
            <a:spLocks noGrp="1"/>
          </p:cNvSpPr>
          <p:nvPr>
            <p:ph type="dt" sz="half" idx="10"/>
          </p:nvPr>
        </p:nvSpPr>
        <p:spPr/>
        <p:txBody>
          <a:bodyPr/>
          <a:lstStyle/>
          <a:p>
            <a:fld id="{C9156340-39F3-46B5-B043-B201BFEB2DD7}" type="datetimeFigureOut">
              <a:rPr lang="en-GB" smtClean="0"/>
              <a:t>29/09/2025</a:t>
            </a:fld>
            <a:endParaRPr lang="en-GB"/>
          </a:p>
        </p:txBody>
      </p:sp>
      <p:sp>
        <p:nvSpPr>
          <p:cNvPr id="8" name="Footer Placeholder 7">
            <a:extLst>
              <a:ext uri="{FF2B5EF4-FFF2-40B4-BE49-F238E27FC236}">
                <a16:creationId xmlns:a16="http://schemas.microsoft.com/office/drawing/2014/main" id="{E7160F8B-9B7B-0359-8AB7-6054085811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C462A5-A16B-E61E-4D59-8A102B4B1D6D}"/>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221779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BF5E-CD72-E369-C992-903E315349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036024-FCB9-0F87-714D-A318F4DB1D66}"/>
              </a:ext>
            </a:extLst>
          </p:cNvPr>
          <p:cNvSpPr>
            <a:spLocks noGrp="1"/>
          </p:cNvSpPr>
          <p:nvPr>
            <p:ph type="dt" sz="half" idx="10"/>
          </p:nvPr>
        </p:nvSpPr>
        <p:spPr/>
        <p:txBody>
          <a:bodyPr/>
          <a:lstStyle/>
          <a:p>
            <a:fld id="{C9156340-39F3-46B5-B043-B201BFEB2DD7}" type="datetimeFigureOut">
              <a:rPr lang="en-GB" smtClean="0"/>
              <a:t>29/09/2025</a:t>
            </a:fld>
            <a:endParaRPr lang="en-GB"/>
          </a:p>
        </p:txBody>
      </p:sp>
      <p:sp>
        <p:nvSpPr>
          <p:cNvPr id="4" name="Footer Placeholder 3">
            <a:extLst>
              <a:ext uri="{FF2B5EF4-FFF2-40B4-BE49-F238E27FC236}">
                <a16:creationId xmlns:a16="http://schemas.microsoft.com/office/drawing/2014/main" id="{91F1764F-BC38-3CCF-D711-575AF60834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FC4078-AF13-B328-2078-9D2D11421E90}"/>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292687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1EA4A-9657-40F6-9E15-89939C71F207}"/>
              </a:ext>
            </a:extLst>
          </p:cNvPr>
          <p:cNvSpPr>
            <a:spLocks noGrp="1"/>
          </p:cNvSpPr>
          <p:nvPr>
            <p:ph type="dt" sz="half" idx="10"/>
          </p:nvPr>
        </p:nvSpPr>
        <p:spPr/>
        <p:txBody>
          <a:bodyPr/>
          <a:lstStyle/>
          <a:p>
            <a:fld id="{C9156340-39F3-46B5-B043-B201BFEB2DD7}" type="datetimeFigureOut">
              <a:rPr lang="en-GB" smtClean="0"/>
              <a:t>29/09/2025</a:t>
            </a:fld>
            <a:endParaRPr lang="en-GB"/>
          </a:p>
        </p:txBody>
      </p:sp>
      <p:sp>
        <p:nvSpPr>
          <p:cNvPr id="3" name="Footer Placeholder 2">
            <a:extLst>
              <a:ext uri="{FF2B5EF4-FFF2-40B4-BE49-F238E27FC236}">
                <a16:creationId xmlns:a16="http://schemas.microsoft.com/office/drawing/2014/main" id="{68485984-A7BC-E210-3C7D-C0D69F71A7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09AD7BB-F0C5-0A8C-1E6B-00F7A74EE1E4}"/>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376701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0ED5-7EE2-4343-8BB6-60E93CF6F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CE71B1-EAA5-69F5-E8E2-4B49D66870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91B300-2C96-A42E-7C4B-2F393970CB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B4985-0021-A894-EA15-4A34C3B6261E}"/>
              </a:ext>
            </a:extLst>
          </p:cNvPr>
          <p:cNvSpPr>
            <a:spLocks noGrp="1"/>
          </p:cNvSpPr>
          <p:nvPr>
            <p:ph type="dt" sz="half" idx="10"/>
          </p:nvPr>
        </p:nvSpPr>
        <p:spPr/>
        <p:txBody>
          <a:bodyPr/>
          <a:lstStyle/>
          <a:p>
            <a:fld id="{C9156340-39F3-46B5-B043-B201BFEB2DD7}" type="datetimeFigureOut">
              <a:rPr lang="en-GB" smtClean="0"/>
              <a:t>29/09/2025</a:t>
            </a:fld>
            <a:endParaRPr lang="en-GB"/>
          </a:p>
        </p:txBody>
      </p:sp>
      <p:sp>
        <p:nvSpPr>
          <p:cNvPr id="6" name="Footer Placeholder 5">
            <a:extLst>
              <a:ext uri="{FF2B5EF4-FFF2-40B4-BE49-F238E27FC236}">
                <a16:creationId xmlns:a16="http://schemas.microsoft.com/office/drawing/2014/main" id="{965D79F6-B08A-AC29-67C3-D6D22413C7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B17976-8FDE-1CA1-7D32-094EA0B81917}"/>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2148292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6B09-1922-8517-7795-16E3F6CF3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002D273-66F6-BAA7-0BE3-AEE5A4EE7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3A65B6-6BAC-134C-0D24-7CC878094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1DB811-B071-E132-7317-8D9B6684CA8D}"/>
              </a:ext>
            </a:extLst>
          </p:cNvPr>
          <p:cNvSpPr>
            <a:spLocks noGrp="1"/>
          </p:cNvSpPr>
          <p:nvPr>
            <p:ph type="dt" sz="half" idx="10"/>
          </p:nvPr>
        </p:nvSpPr>
        <p:spPr/>
        <p:txBody>
          <a:bodyPr/>
          <a:lstStyle/>
          <a:p>
            <a:fld id="{C9156340-39F3-46B5-B043-B201BFEB2DD7}" type="datetimeFigureOut">
              <a:rPr lang="en-GB" smtClean="0"/>
              <a:t>29/09/2025</a:t>
            </a:fld>
            <a:endParaRPr lang="en-GB"/>
          </a:p>
        </p:txBody>
      </p:sp>
      <p:sp>
        <p:nvSpPr>
          <p:cNvPr id="6" name="Footer Placeholder 5">
            <a:extLst>
              <a:ext uri="{FF2B5EF4-FFF2-40B4-BE49-F238E27FC236}">
                <a16:creationId xmlns:a16="http://schemas.microsoft.com/office/drawing/2014/main" id="{5D6783D7-4286-392B-2112-46CAA32D61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B0ED4B-7020-02F4-155E-26C6DA0B3CE8}"/>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1912880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4953C2-9887-009C-7FA0-1A2A547CA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D2DD24-ECD1-CBC0-E534-C0B2E2E16D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04F00-13D1-D88A-94AB-1188510DA2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156340-39F3-46B5-B043-B201BFEB2DD7}" type="datetimeFigureOut">
              <a:rPr lang="en-GB" smtClean="0"/>
              <a:t>29/09/2025</a:t>
            </a:fld>
            <a:endParaRPr lang="en-GB"/>
          </a:p>
        </p:txBody>
      </p:sp>
      <p:sp>
        <p:nvSpPr>
          <p:cNvPr id="5" name="Footer Placeholder 4">
            <a:extLst>
              <a:ext uri="{FF2B5EF4-FFF2-40B4-BE49-F238E27FC236}">
                <a16:creationId xmlns:a16="http://schemas.microsoft.com/office/drawing/2014/main" id="{B9DF2125-55DE-B989-049A-B7636D9BD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454D3BA-7EB9-7B12-078A-9221DCA0DA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7BE1D6-D789-4DD3-979E-BFD8945F6491}" type="slidenum">
              <a:rPr lang="en-GB" smtClean="0"/>
              <a:t>‹#›</a:t>
            </a:fld>
            <a:endParaRPr lang="en-GB"/>
          </a:p>
        </p:txBody>
      </p:sp>
    </p:spTree>
    <p:extLst>
      <p:ext uri="{BB962C8B-B14F-4D97-AF65-F5344CB8AC3E}">
        <p14:creationId xmlns:p14="http://schemas.microsoft.com/office/powerpoint/2010/main" val="1578048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900256-E89F-10D3-3BC1-560F1CAB6920}"/>
              </a:ext>
            </a:extLst>
          </p:cNvPr>
          <p:cNvSpPr>
            <a:spLocks noGrp="1"/>
          </p:cNvSpPr>
          <p:nvPr>
            <p:ph type="title"/>
          </p:nvPr>
        </p:nvSpPr>
        <p:spPr>
          <a:xfrm>
            <a:off x="1523996" y="1548392"/>
            <a:ext cx="9144000" cy="2764028"/>
          </a:xfrm>
        </p:spPr>
        <p:txBody>
          <a:bodyPr vert="horz" lIns="91440" tIns="45720" rIns="91440" bIns="45720" rtlCol="0" anchor="ctr">
            <a:noAutofit/>
          </a:bodyPr>
          <a:lstStyle/>
          <a:p>
            <a:pPr algn="ctr"/>
            <a:r>
              <a:rPr lang="en-US" sz="6000" kern="1200" dirty="0">
                <a:solidFill>
                  <a:schemeClr val="tx1"/>
                </a:solidFill>
                <a:latin typeface="+mj-lt"/>
                <a:ea typeface="+mj-ea"/>
                <a:cs typeface="+mj-cs"/>
              </a:rPr>
              <a:t>Eastside Sewage Transfer Scheme (ESTS)</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Phase 4</a:t>
            </a:r>
          </a:p>
        </p:txBody>
      </p:sp>
      <p:sp>
        <p:nvSpPr>
          <p:cNvPr id="3" name="Content Placeholder 2">
            <a:extLst>
              <a:ext uri="{FF2B5EF4-FFF2-40B4-BE49-F238E27FC236}">
                <a16:creationId xmlns:a16="http://schemas.microsoft.com/office/drawing/2014/main" id="{B4E957CE-3DF2-7B0A-5676-681CEBD4EBA8}"/>
              </a:ext>
            </a:extLst>
          </p:cNvPr>
          <p:cNvSpPr>
            <a:spLocks noGrp="1"/>
          </p:cNvSpPr>
          <p:nvPr>
            <p:ph idx="1"/>
          </p:nvPr>
        </p:nvSpPr>
        <p:spPr>
          <a:xfrm>
            <a:off x="1966912" y="5645150"/>
            <a:ext cx="8258176" cy="631825"/>
          </a:xfrm>
        </p:spPr>
        <p:txBody>
          <a:bodyPr vert="horz" lIns="91440" tIns="45720" rIns="91440" bIns="45720" rtlCol="0" anchor="ctr">
            <a:normAutofit/>
          </a:bodyPr>
          <a:lstStyle/>
          <a:p>
            <a:pPr marL="0" indent="0" algn="ctr">
              <a:buNone/>
            </a:pPr>
            <a:r>
              <a:rPr lang="en-US" b="1" kern="1200" dirty="0">
                <a:solidFill>
                  <a:schemeClr val="tx1"/>
                </a:solidFill>
                <a:latin typeface="+mn-lt"/>
                <a:ea typeface="+mn-ea"/>
                <a:cs typeface="+mn-cs"/>
              </a:rPr>
              <a:t>Ministry of Transport – Press Call</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E62B1FC1-0E14-8133-8326-6E25BC65D102}"/>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5" y="102253"/>
            <a:ext cx="1911938" cy="1343886"/>
          </a:xfrm>
          <a:prstGeom prst="rect">
            <a:avLst/>
          </a:prstGeom>
          <a:ln w="12700" cap="flat">
            <a:noFill/>
            <a:miter lim="400000"/>
          </a:ln>
          <a:effectLst/>
        </p:spPr>
      </p:pic>
      <p:sp>
        <p:nvSpPr>
          <p:cNvPr id="5" name="Content Placeholder 2">
            <a:extLst>
              <a:ext uri="{FF2B5EF4-FFF2-40B4-BE49-F238E27FC236}">
                <a16:creationId xmlns:a16="http://schemas.microsoft.com/office/drawing/2014/main" id="{5F40624E-885C-73EE-83E2-099A58F67E2A}"/>
              </a:ext>
            </a:extLst>
          </p:cNvPr>
          <p:cNvSpPr txBox="1">
            <a:spLocks/>
          </p:cNvSpPr>
          <p:nvPr/>
        </p:nvSpPr>
        <p:spPr>
          <a:xfrm>
            <a:off x="402446" y="4764868"/>
            <a:ext cx="11387100" cy="631825"/>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rPr>
              <a:t>Transport Road Section</a:t>
            </a:r>
          </a:p>
        </p:txBody>
      </p:sp>
      <p:sp>
        <p:nvSpPr>
          <p:cNvPr id="6" name="Rectangle 5">
            <a:extLst>
              <a:ext uri="{FF2B5EF4-FFF2-40B4-BE49-F238E27FC236}">
                <a16:creationId xmlns:a16="http://schemas.microsoft.com/office/drawing/2014/main" id="{51A72F42-A3E4-A9B5-1388-A3A98A1C2ACE}"/>
              </a:ext>
            </a:extLst>
          </p:cNvPr>
          <p:cNvSpPr/>
          <p:nvPr/>
        </p:nvSpPr>
        <p:spPr>
          <a:xfrm>
            <a:off x="3718560" y="5432205"/>
            <a:ext cx="4821675" cy="163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7713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8E60E3-D78F-B81E-9B06-E345B6DA7D9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0FA2B7-8CCF-CB88-096A-758A7262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15FEE15-DC6D-2FD8-D9AC-779DC703F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1F7C45F1-5F9A-2925-462A-C247FC24B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1997E0D-159E-3EC3-5FF9-C4FFCF31E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C6CD7484-A7F7-40C0-998B-883074FBC00B}"/>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65F38A2C-C347-4471-E256-215CA0994AD3}"/>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5B2B9D1B-4B9D-2403-39F9-3EDF433C5E31}"/>
              </a:ext>
            </a:extLst>
          </p:cNvPr>
          <p:cNvSpPr txBox="1"/>
          <p:nvPr/>
        </p:nvSpPr>
        <p:spPr>
          <a:xfrm>
            <a:off x="2535324" y="1305782"/>
            <a:ext cx="8311133" cy="4216539"/>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r>
              <a:rPr lang="en-GB" sz="3200" b="0" i="0" u="none" strike="noStrike" baseline="0" dirty="0">
                <a:solidFill>
                  <a:srgbClr val="000000"/>
                </a:solidFill>
                <a:latin typeface="Lato" panose="020F0502020204030203" pitchFamily="34" charset="0"/>
              </a:rPr>
              <a:t> </a:t>
            </a:r>
            <a:r>
              <a:rPr lang="en-GB" sz="2800" i="0" u="none" strike="noStrike" baseline="0" dirty="0">
                <a:solidFill>
                  <a:srgbClr val="000000"/>
                </a:solidFill>
                <a:latin typeface="Lato" panose="020F0502020204030203" pitchFamily="34" charset="0"/>
              </a:rPr>
              <a:t>Traffic Flow</a:t>
            </a:r>
          </a:p>
          <a:p>
            <a:pPr algn="ctr"/>
            <a:endParaRPr lang="en-GB" sz="2800" i="0" u="none" strike="noStrike" baseline="0" dirty="0">
              <a:solidFill>
                <a:srgbClr val="000000"/>
              </a:solidFill>
              <a:latin typeface="Lato" panose="020F0502020204030203" pitchFamily="34" charset="0"/>
            </a:endParaRPr>
          </a:p>
          <a:p>
            <a:pPr algn="ctr"/>
            <a:r>
              <a:rPr lang="en-GB" sz="3600" b="1" dirty="0">
                <a:solidFill>
                  <a:srgbClr val="000000"/>
                </a:solidFill>
                <a:latin typeface="Lato" panose="020F0502020204030203" pitchFamily="34" charset="0"/>
              </a:rPr>
              <a:t>Parking</a:t>
            </a:r>
          </a:p>
          <a:p>
            <a:pPr algn="ctr"/>
            <a:endParaRPr lang="en-GB" sz="2800" i="0" u="none" strike="noStrike" baseline="0" dirty="0">
              <a:solidFill>
                <a:srgbClr val="000000"/>
              </a:solidFill>
              <a:latin typeface="Lato" panose="020F0502020204030203" pitchFamily="34" charset="0"/>
            </a:endParaRPr>
          </a:p>
          <a:p>
            <a:pPr algn="ctr"/>
            <a:r>
              <a:rPr lang="en-GB" sz="2800" dirty="0">
                <a:solidFill>
                  <a:srgbClr val="000000"/>
                </a:solidFill>
                <a:latin typeface="Lato" panose="020F0502020204030203" pitchFamily="34" charset="0"/>
              </a:rPr>
              <a:t>Bus Routes</a:t>
            </a:r>
          </a:p>
          <a:p>
            <a:pPr algn="ctr"/>
            <a:endParaRPr lang="en-GB" sz="2800" dirty="0">
              <a:solidFill>
                <a:srgbClr val="000000"/>
              </a:solidFill>
              <a:latin typeface="Lato" panose="020F0502020204030203" pitchFamily="34" charset="0"/>
            </a:endParaRPr>
          </a:p>
          <a:p>
            <a:pPr algn="ctr"/>
            <a:endParaRPr lang="en-GB" sz="2800" b="1"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2" name="Rectangle 1">
            <a:extLst>
              <a:ext uri="{FF2B5EF4-FFF2-40B4-BE49-F238E27FC236}">
                <a16:creationId xmlns:a16="http://schemas.microsoft.com/office/drawing/2014/main" id="{B52AB2F0-1902-A063-D0AF-ABB5B194C860}"/>
              </a:ext>
            </a:extLst>
          </p:cNvPr>
          <p:cNvSpPr/>
          <p:nvPr/>
        </p:nvSpPr>
        <p:spPr>
          <a:xfrm>
            <a:off x="3718560" y="5432205"/>
            <a:ext cx="4821675" cy="163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091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2B625-6474-ADE8-8E84-8E7809AA9F3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1A872F-ABF4-63DD-2F9D-C1083DED63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714416B8-62CF-2803-B8A4-F1C6D8F2C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70C9A973-FA95-D17C-7763-739919655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A97328-4228-1E98-A419-5F05EA8AA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0730E6D5-A3F3-D875-6143-AE6E41644622}"/>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83857FB8-9E00-EEEE-86C2-9A04459361E5}"/>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AD899707-0C78-3183-00AA-98E687791D33}"/>
              </a:ext>
            </a:extLst>
          </p:cNvPr>
          <p:cNvSpPr txBox="1"/>
          <p:nvPr/>
        </p:nvSpPr>
        <p:spPr>
          <a:xfrm>
            <a:off x="2431958" y="419109"/>
            <a:ext cx="8311133" cy="3354765"/>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r>
              <a:rPr lang="en-GB" sz="3200" b="0" i="0" u="none" strike="noStrike" baseline="0" dirty="0">
                <a:solidFill>
                  <a:srgbClr val="000000"/>
                </a:solidFill>
                <a:latin typeface="Lato" panose="020F0502020204030203" pitchFamily="34" charset="0"/>
              </a:rPr>
              <a:t> </a:t>
            </a:r>
            <a:endParaRPr lang="en-GB" sz="2800" i="0" u="none" strike="noStrike" baseline="0" dirty="0">
              <a:solidFill>
                <a:srgbClr val="000000"/>
              </a:solidFill>
              <a:latin typeface="Lato" panose="020F0502020204030203" pitchFamily="34" charset="0"/>
            </a:endParaRPr>
          </a:p>
          <a:p>
            <a:pPr algn="ctr"/>
            <a:r>
              <a:rPr lang="en-GB" sz="3600" b="1" dirty="0">
                <a:solidFill>
                  <a:srgbClr val="000000"/>
                </a:solidFill>
                <a:latin typeface="Lato" panose="020F0502020204030203" pitchFamily="34" charset="0"/>
              </a:rPr>
              <a:t>Parking</a:t>
            </a:r>
          </a:p>
          <a:p>
            <a:pPr algn="ctr"/>
            <a:endParaRPr lang="en-GB" sz="2800" i="0" u="none" strike="noStrike" baseline="0" dirty="0">
              <a:solidFill>
                <a:srgbClr val="000000"/>
              </a:solidFill>
              <a:latin typeface="Lato" panose="020F0502020204030203" pitchFamily="34" charset="0"/>
            </a:endParaRPr>
          </a:p>
          <a:p>
            <a:pPr algn="ctr"/>
            <a:endParaRPr lang="en-GB" sz="2800" dirty="0">
              <a:solidFill>
                <a:srgbClr val="000000"/>
              </a:solidFill>
              <a:latin typeface="Lato" panose="020F0502020204030203" pitchFamily="34" charset="0"/>
            </a:endParaRPr>
          </a:p>
          <a:p>
            <a:pPr algn="ctr"/>
            <a:endParaRPr lang="en-GB" sz="2800" b="1"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2" name="TextBox 1">
            <a:extLst>
              <a:ext uri="{FF2B5EF4-FFF2-40B4-BE49-F238E27FC236}">
                <a16:creationId xmlns:a16="http://schemas.microsoft.com/office/drawing/2014/main" id="{5EC33300-0305-32BF-5DC5-4F324B9D3704}"/>
              </a:ext>
            </a:extLst>
          </p:cNvPr>
          <p:cNvSpPr txBox="1"/>
          <p:nvPr/>
        </p:nvSpPr>
        <p:spPr>
          <a:xfrm>
            <a:off x="604299" y="1305782"/>
            <a:ext cx="11497585" cy="4770537"/>
          </a:xfrm>
          <a:prstGeom prst="rect">
            <a:avLst/>
          </a:prstGeom>
          <a:noFill/>
        </p:spPr>
        <p:txBody>
          <a:bodyPr wrap="square">
            <a:spAutoFit/>
          </a:bodyPr>
          <a:lstStyle/>
          <a:p>
            <a:pPr algn="ctr"/>
            <a:endParaRPr lang="en-GB" sz="2800" b="0" i="0" u="none" strike="noStrike" baseline="0" dirty="0">
              <a:solidFill>
                <a:srgbClr val="000000"/>
              </a:solidFill>
              <a:latin typeface="Lato" panose="020F0502020204030203" pitchFamily="34" charset="0"/>
            </a:endParaRPr>
          </a:p>
          <a:p>
            <a:pPr algn="ctr"/>
            <a:r>
              <a:rPr lang="en-GB" sz="2800" b="0" i="0" u="none" strike="noStrike" baseline="0" dirty="0">
                <a:solidFill>
                  <a:srgbClr val="000000"/>
                </a:solidFill>
                <a:latin typeface="Lato" panose="020F0502020204030203" pitchFamily="34" charset="0"/>
              </a:rPr>
              <a:t> </a:t>
            </a:r>
            <a:endParaRPr lang="en-GB" sz="2400" i="0" u="none" strike="noStrike" baseline="0" dirty="0">
              <a:solidFill>
                <a:srgbClr val="000000"/>
              </a:solidFill>
              <a:latin typeface="Lato" panose="020F0502020204030203" pitchFamily="34" charset="0"/>
            </a:endParaRPr>
          </a:p>
          <a:p>
            <a:r>
              <a:rPr lang="en-GB" sz="3200" dirty="0">
                <a:solidFill>
                  <a:srgbClr val="000000"/>
                </a:solidFill>
                <a:latin typeface="Lato" panose="020F0502020204030203" pitchFamily="34" charset="0"/>
              </a:rPr>
              <a:t>Parking will temporarily lost for the duration of the works at;</a:t>
            </a:r>
          </a:p>
          <a:p>
            <a:endParaRPr lang="en-GB" sz="3200" dirty="0">
              <a:solidFill>
                <a:srgbClr val="000000"/>
              </a:solidFill>
              <a:latin typeface="Lato" panose="020F0502020204030203" pitchFamily="34" charset="0"/>
            </a:endParaRPr>
          </a:p>
          <a:p>
            <a:pPr marL="742950" indent="-742950">
              <a:buAutoNum type="arabicParenR"/>
            </a:pPr>
            <a:r>
              <a:rPr lang="en-GB" sz="3200" dirty="0">
                <a:solidFill>
                  <a:srgbClr val="000000"/>
                </a:solidFill>
                <a:latin typeface="Lato" panose="020F0502020204030203" pitchFamily="34" charset="0"/>
              </a:rPr>
              <a:t>Transport Road.</a:t>
            </a:r>
          </a:p>
          <a:p>
            <a:pPr marL="742950" indent="-742950">
              <a:buAutoNum type="arabicParenR"/>
            </a:pPr>
            <a:r>
              <a:rPr lang="en-GB" sz="3200" dirty="0">
                <a:solidFill>
                  <a:srgbClr val="000000"/>
                </a:solidFill>
                <a:latin typeface="Lato" panose="020F0502020204030203" pitchFamily="34" charset="0"/>
              </a:rPr>
              <a:t>Parking Bays on Rosia Road (opposite Cumberland Road)</a:t>
            </a:r>
          </a:p>
          <a:p>
            <a:pPr marL="742950" indent="-742950">
              <a:buAutoNum type="arabicParenR"/>
            </a:pPr>
            <a:r>
              <a:rPr lang="en-GB" sz="3200" dirty="0">
                <a:solidFill>
                  <a:srgbClr val="000000"/>
                </a:solidFill>
                <a:latin typeface="Lato" panose="020F0502020204030203" pitchFamily="34" charset="0"/>
              </a:rPr>
              <a:t>5 Parking spaces in front of Bayview and Clock Tower (for temporary bus shelter)</a:t>
            </a:r>
          </a:p>
          <a:p>
            <a:endParaRPr lang="en-GB" sz="3200" dirty="0">
              <a:solidFill>
                <a:srgbClr val="000000"/>
              </a:solidFill>
              <a:latin typeface="Lato" panose="020F0502020204030203" pitchFamily="34" charset="0"/>
            </a:endParaRPr>
          </a:p>
          <a:p>
            <a:pPr algn="ctr"/>
            <a:endParaRPr lang="en-GB" sz="2400" b="0" i="0" u="none" strike="noStrike" baseline="0" dirty="0">
              <a:solidFill>
                <a:srgbClr val="000000"/>
              </a:solidFill>
              <a:latin typeface="Lato" panose="020F0502020204030203" pitchFamily="34" charset="0"/>
            </a:endParaRPr>
          </a:p>
        </p:txBody>
      </p:sp>
      <p:sp>
        <p:nvSpPr>
          <p:cNvPr id="5" name="Rectangle 4">
            <a:extLst>
              <a:ext uri="{FF2B5EF4-FFF2-40B4-BE49-F238E27FC236}">
                <a16:creationId xmlns:a16="http://schemas.microsoft.com/office/drawing/2014/main" id="{05291E82-81C7-4B57-644D-977A40E7CBC5}"/>
              </a:ext>
            </a:extLst>
          </p:cNvPr>
          <p:cNvSpPr/>
          <p:nvPr/>
        </p:nvSpPr>
        <p:spPr>
          <a:xfrm>
            <a:off x="3718560" y="5432205"/>
            <a:ext cx="4821675" cy="163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1313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886742-C7EE-A35E-52AB-9E8F7F9AE00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210D62-794F-5ECF-C0FD-3D311DD47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0428E9D9-9A5A-DA4F-166F-FDF68CEA7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9EEAA1C-FAA4-2592-7DB2-54D4CB9C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F022822-EC6C-EF89-E890-F8E5EDDB0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6530FF54-F664-3361-767C-E112778CEED4}"/>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9F022C14-002D-6A00-893D-81F92924311A}"/>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6ED2552C-8B93-9F94-7C58-37C929A85961}"/>
              </a:ext>
            </a:extLst>
          </p:cNvPr>
          <p:cNvSpPr txBox="1"/>
          <p:nvPr/>
        </p:nvSpPr>
        <p:spPr>
          <a:xfrm>
            <a:off x="2431958" y="419109"/>
            <a:ext cx="8311133" cy="3354765"/>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r>
              <a:rPr lang="en-GB" sz="3200" b="0" i="0" u="none" strike="noStrike" baseline="0" dirty="0">
                <a:solidFill>
                  <a:srgbClr val="000000"/>
                </a:solidFill>
                <a:latin typeface="Lato" panose="020F0502020204030203" pitchFamily="34" charset="0"/>
              </a:rPr>
              <a:t> </a:t>
            </a:r>
            <a:endParaRPr lang="en-GB" sz="2800" i="0" u="none" strike="noStrike" baseline="0" dirty="0">
              <a:solidFill>
                <a:srgbClr val="000000"/>
              </a:solidFill>
              <a:latin typeface="Lato" panose="020F0502020204030203" pitchFamily="34" charset="0"/>
            </a:endParaRPr>
          </a:p>
          <a:p>
            <a:pPr algn="ctr"/>
            <a:r>
              <a:rPr lang="en-GB" sz="3600" b="1" dirty="0">
                <a:solidFill>
                  <a:srgbClr val="000000"/>
                </a:solidFill>
                <a:latin typeface="Lato" panose="020F0502020204030203" pitchFamily="34" charset="0"/>
              </a:rPr>
              <a:t>Parking</a:t>
            </a:r>
          </a:p>
          <a:p>
            <a:pPr algn="ctr"/>
            <a:endParaRPr lang="en-GB" sz="2800" i="0" u="none" strike="noStrike" baseline="0" dirty="0">
              <a:solidFill>
                <a:srgbClr val="000000"/>
              </a:solidFill>
              <a:latin typeface="Lato" panose="020F0502020204030203" pitchFamily="34" charset="0"/>
            </a:endParaRPr>
          </a:p>
          <a:p>
            <a:pPr algn="ctr"/>
            <a:endParaRPr lang="en-GB" sz="2800" dirty="0">
              <a:solidFill>
                <a:srgbClr val="000000"/>
              </a:solidFill>
              <a:latin typeface="Lato" panose="020F0502020204030203" pitchFamily="34" charset="0"/>
            </a:endParaRPr>
          </a:p>
          <a:p>
            <a:pPr algn="ctr"/>
            <a:endParaRPr lang="en-GB" sz="2800" b="1"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2" name="TextBox 1">
            <a:extLst>
              <a:ext uri="{FF2B5EF4-FFF2-40B4-BE49-F238E27FC236}">
                <a16:creationId xmlns:a16="http://schemas.microsoft.com/office/drawing/2014/main" id="{5B766436-7AC0-6DCD-CB11-428C30DD1C54}"/>
              </a:ext>
            </a:extLst>
          </p:cNvPr>
          <p:cNvSpPr txBox="1"/>
          <p:nvPr/>
        </p:nvSpPr>
        <p:spPr>
          <a:xfrm>
            <a:off x="418769" y="1305782"/>
            <a:ext cx="11497585" cy="6863417"/>
          </a:xfrm>
          <a:prstGeom prst="rect">
            <a:avLst/>
          </a:prstGeom>
          <a:noFill/>
        </p:spPr>
        <p:txBody>
          <a:bodyPr wrap="square">
            <a:spAutoFit/>
          </a:bodyPr>
          <a:lstStyle/>
          <a:p>
            <a:pPr algn="just"/>
            <a:endParaRPr lang="en-GB" sz="2400" b="0" i="0" u="none" strike="noStrike" baseline="0" dirty="0">
              <a:solidFill>
                <a:srgbClr val="000000"/>
              </a:solidFill>
              <a:latin typeface="Lato" panose="020F0502020204030203" pitchFamily="34" charset="0"/>
            </a:endParaRPr>
          </a:p>
          <a:p>
            <a:pPr algn="just"/>
            <a:r>
              <a:rPr lang="en-GB" sz="2400" b="0" i="0" u="none" strike="noStrike" baseline="0" dirty="0">
                <a:solidFill>
                  <a:srgbClr val="000000"/>
                </a:solidFill>
                <a:latin typeface="Lato" panose="020F0502020204030203" pitchFamily="34" charset="0"/>
              </a:rPr>
              <a:t> </a:t>
            </a:r>
            <a:endParaRPr lang="en-GB" sz="2000" i="0" u="none" strike="noStrike" baseline="0" dirty="0">
              <a:solidFill>
                <a:srgbClr val="000000"/>
              </a:solidFill>
              <a:latin typeface="Lato" panose="020F0502020204030203" pitchFamily="34" charset="0"/>
            </a:endParaRPr>
          </a:p>
          <a:p>
            <a:pPr algn="just"/>
            <a:endParaRPr lang="en-GB" sz="2800" dirty="0">
              <a:solidFill>
                <a:srgbClr val="000000"/>
              </a:solidFill>
              <a:latin typeface="Lato" panose="020F0502020204030203" pitchFamily="34" charset="0"/>
            </a:endParaRPr>
          </a:p>
          <a:p>
            <a:pPr algn="just"/>
            <a:r>
              <a:rPr lang="en-GB" sz="2800" dirty="0">
                <a:solidFill>
                  <a:srgbClr val="000000"/>
                </a:solidFill>
                <a:latin typeface="Lato" panose="020F0502020204030203" pitchFamily="34" charset="0"/>
              </a:rPr>
              <a:t>Due to change in traffic flow direction, parked vehicle orientation needs to be corrected.  </a:t>
            </a:r>
          </a:p>
          <a:p>
            <a:pPr algn="just"/>
            <a:endParaRPr lang="en-GB" sz="2800" dirty="0">
              <a:solidFill>
                <a:srgbClr val="000000"/>
              </a:solidFill>
              <a:latin typeface="Lato" panose="020F0502020204030203" pitchFamily="34" charset="0"/>
            </a:endParaRPr>
          </a:p>
          <a:p>
            <a:pPr algn="just"/>
            <a:r>
              <a:rPr lang="en-GB" sz="2800" dirty="0">
                <a:solidFill>
                  <a:srgbClr val="000000"/>
                </a:solidFill>
                <a:latin typeface="Lato" panose="020F0502020204030203" pitchFamily="34" charset="0"/>
              </a:rPr>
              <a:t>On 4</a:t>
            </a:r>
            <a:r>
              <a:rPr lang="en-GB" sz="2800" baseline="30000" dirty="0">
                <a:solidFill>
                  <a:srgbClr val="000000"/>
                </a:solidFill>
                <a:latin typeface="Lato" panose="020F0502020204030203" pitchFamily="34" charset="0"/>
              </a:rPr>
              <a:t>th</a:t>
            </a:r>
            <a:r>
              <a:rPr lang="en-GB" sz="2800" dirty="0">
                <a:solidFill>
                  <a:srgbClr val="000000"/>
                </a:solidFill>
                <a:latin typeface="Lato" panose="020F0502020204030203" pitchFamily="34" charset="0"/>
              </a:rPr>
              <a:t> October, temporary parking restrictions will be put in place in these areas to allow for implementation of new traffic flow and allow vehicles to park in the correct direction.</a:t>
            </a:r>
          </a:p>
          <a:p>
            <a:pPr algn="just"/>
            <a:endParaRPr lang="en-GB" sz="2800" dirty="0">
              <a:solidFill>
                <a:srgbClr val="000000"/>
              </a:solidFill>
              <a:latin typeface="Lato" panose="020F0502020204030203" pitchFamily="34" charset="0"/>
            </a:endParaRPr>
          </a:p>
          <a:p>
            <a:pPr algn="just"/>
            <a:r>
              <a:rPr lang="en-GB" sz="2800" dirty="0">
                <a:solidFill>
                  <a:srgbClr val="000000"/>
                </a:solidFill>
                <a:latin typeface="Lato" panose="020F0502020204030203" pitchFamily="34" charset="0"/>
              </a:rPr>
              <a:t>The restrictions in these areas will be for a number of hours on the 4</a:t>
            </a:r>
            <a:r>
              <a:rPr lang="en-GB" sz="2800" baseline="30000" dirty="0">
                <a:solidFill>
                  <a:srgbClr val="000000"/>
                </a:solidFill>
                <a:latin typeface="Lato" panose="020F0502020204030203" pitchFamily="34" charset="0"/>
              </a:rPr>
              <a:t>th</a:t>
            </a:r>
            <a:r>
              <a:rPr lang="en-GB" sz="2800" dirty="0">
                <a:solidFill>
                  <a:srgbClr val="000000"/>
                </a:solidFill>
                <a:latin typeface="Lato" panose="020F0502020204030203" pitchFamily="34" charset="0"/>
              </a:rPr>
              <a:t> October and will be removed as soon as all vehicles are cleared.</a:t>
            </a:r>
          </a:p>
          <a:p>
            <a:pPr algn="just"/>
            <a:endParaRPr lang="en-GB" sz="3200" dirty="0">
              <a:solidFill>
                <a:srgbClr val="000000"/>
              </a:solidFill>
              <a:latin typeface="Lato" panose="020F0502020204030203" pitchFamily="34" charset="0"/>
            </a:endParaRPr>
          </a:p>
          <a:p>
            <a:pPr algn="just"/>
            <a:endParaRPr lang="en-GB" sz="2000" i="0" u="none" strike="noStrike" baseline="0" dirty="0">
              <a:solidFill>
                <a:srgbClr val="000000"/>
              </a:solidFill>
              <a:latin typeface="Lato" panose="020F0502020204030203" pitchFamily="34" charset="0"/>
            </a:endParaRPr>
          </a:p>
          <a:p>
            <a:pPr algn="just"/>
            <a:endParaRPr lang="en-GB" sz="2000" dirty="0">
              <a:solidFill>
                <a:srgbClr val="000000"/>
              </a:solidFill>
              <a:latin typeface="Lato" panose="020F0502020204030203" pitchFamily="34" charset="0"/>
            </a:endParaRPr>
          </a:p>
          <a:p>
            <a:pPr algn="just"/>
            <a:endParaRPr lang="en-GB" sz="2000" b="1" dirty="0">
              <a:solidFill>
                <a:srgbClr val="000000"/>
              </a:solidFill>
              <a:latin typeface="Lato" panose="020F0502020204030203" pitchFamily="34" charset="0"/>
            </a:endParaRPr>
          </a:p>
          <a:p>
            <a:pPr algn="just"/>
            <a:endParaRPr lang="en-GB" sz="2000" b="0" i="0" u="none" strike="noStrike" baseline="0" dirty="0">
              <a:solidFill>
                <a:srgbClr val="000000"/>
              </a:solidFill>
              <a:latin typeface="Lato" panose="020F0502020204030203" pitchFamily="34" charset="0"/>
            </a:endParaRPr>
          </a:p>
        </p:txBody>
      </p:sp>
      <p:sp>
        <p:nvSpPr>
          <p:cNvPr id="5" name="Rectangle 4">
            <a:extLst>
              <a:ext uri="{FF2B5EF4-FFF2-40B4-BE49-F238E27FC236}">
                <a16:creationId xmlns:a16="http://schemas.microsoft.com/office/drawing/2014/main" id="{DBE6AE77-1B56-BB9C-4172-4EF475725FFF}"/>
              </a:ext>
            </a:extLst>
          </p:cNvPr>
          <p:cNvSpPr/>
          <p:nvPr/>
        </p:nvSpPr>
        <p:spPr>
          <a:xfrm>
            <a:off x="3718560" y="5432205"/>
            <a:ext cx="4821675" cy="163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7963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164C65-5580-C1F1-156C-6FCEB71679A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42BA61-65AC-1DD1-B7BE-93BACA6EC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C94585F-B4C0-FA82-3D9F-2927FCD2F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2FB429A7-9C1B-129E-0BEF-7ACCE6E1F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178EEC7-F680-0E0D-B48A-005D791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AB326D06-23CB-0C98-F590-D03647A2D524}"/>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28B4038A-208F-6EDA-79EB-6EDA42A5B1F5}"/>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FF9BED41-26E1-D295-D085-A77631941607}"/>
              </a:ext>
            </a:extLst>
          </p:cNvPr>
          <p:cNvSpPr txBox="1"/>
          <p:nvPr/>
        </p:nvSpPr>
        <p:spPr>
          <a:xfrm>
            <a:off x="1322490" y="763040"/>
            <a:ext cx="8311133" cy="2677656"/>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r>
              <a:rPr lang="en-GB" sz="3200" b="0" i="0" u="none" strike="noStrike" baseline="0" dirty="0">
                <a:solidFill>
                  <a:srgbClr val="000000"/>
                </a:solidFill>
                <a:latin typeface="Lato" panose="020F0502020204030203" pitchFamily="34" charset="0"/>
              </a:rPr>
              <a:t> </a:t>
            </a:r>
            <a:r>
              <a:rPr lang="en-GB" sz="4000" b="1" i="0" u="none" strike="noStrike" baseline="0" dirty="0">
                <a:solidFill>
                  <a:srgbClr val="000000"/>
                </a:solidFill>
                <a:latin typeface="Lato" panose="020F0502020204030203" pitchFamily="34" charset="0"/>
              </a:rPr>
              <a:t>Traffic Flow</a:t>
            </a:r>
          </a:p>
          <a:p>
            <a:pPr algn="ctr"/>
            <a:endParaRPr lang="en-GB" sz="4000" b="1" dirty="0">
              <a:solidFill>
                <a:srgbClr val="000000"/>
              </a:solidFill>
              <a:latin typeface="Lato" panose="020F0502020204030203" pitchFamily="34" charset="0"/>
            </a:endParaRPr>
          </a:p>
          <a:p>
            <a:pPr algn="ctr"/>
            <a:endParaRPr lang="en-GB" sz="2800" b="1" i="0" u="none" strike="noStrike" baseline="0"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2" name="TextBox 1">
            <a:extLst>
              <a:ext uri="{FF2B5EF4-FFF2-40B4-BE49-F238E27FC236}">
                <a16:creationId xmlns:a16="http://schemas.microsoft.com/office/drawing/2014/main" id="{1383E891-3789-DF16-A59E-03ECDFC4297E}"/>
              </a:ext>
            </a:extLst>
          </p:cNvPr>
          <p:cNvSpPr txBox="1"/>
          <p:nvPr/>
        </p:nvSpPr>
        <p:spPr>
          <a:xfrm>
            <a:off x="85637" y="2136007"/>
            <a:ext cx="7202489" cy="3477875"/>
          </a:xfrm>
          <a:prstGeom prst="rect">
            <a:avLst/>
          </a:prstGeom>
          <a:noFill/>
        </p:spPr>
        <p:txBody>
          <a:bodyPr wrap="square" rtlCol="0">
            <a:spAutoFit/>
          </a:bodyPr>
          <a:lstStyle/>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TEMPORARY PARKING LOSS	                </a:t>
            </a:r>
          </a:p>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   </a:t>
            </a: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   REORIENTATED PARKINGS	              </a:t>
            </a:r>
          </a:p>
          <a:p>
            <a:r>
              <a:rPr lang="en-GB" sz="2000" dirty="0">
                <a:solidFill>
                  <a:srgbClr val="000000"/>
                </a:solidFill>
                <a:latin typeface="Lato" panose="020F0502020204030203" pitchFamily="34" charset="0"/>
              </a:rPr>
              <a:t> </a:t>
            </a:r>
            <a:endParaRPr lang="en-GB" dirty="0">
              <a:solidFill>
                <a:srgbClr val="000000"/>
              </a:solidFill>
              <a:latin typeface="Lato" panose="020F0502020204030203" pitchFamily="34" charset="0"/>
            </a:endParaRPr>
          </a:p>
          <a:p>
            <a:endParaRPr lang="en-GB" sz="2000" dirty="0"/>
          </a:p>
        </p:txBody>
      </p:sp>
      <p:sp>
        <p:nvSpPr>
          <p:cNvPr id="52" name="Rectangle 51">
            <a:extLst>
              <a:ext uri="{FF2B5EF4-FFF2-40B4-BE49-F238E27FC236}">
                <a16:creationId xmlns:a16="http://schemas.microsoft.com/office/drawing/2014/main" id="{CECCAC5E-EA08-0301-9EB3-6714A593A7FD}"/>
              </a:ext>
            </a:extLst>
          </p:cNvPr>
          <p:cNvSpPr/>
          <p:nvPr/>
        </p:nvSpPr>
        <p:spPr>
          <a:xfrm>
            <a:off x="699573" y="4235809"/>
            <a:ext cx="2112397" cy="246931"/>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5C449C62-7926-2FD5-93AF-E09312CBD926}"/>
              </a:ext>
            </a:extLst>
          </p:cNvPr>
          <p:cNvSpPr/>
          <p:nvPr/>
        </p:nvSpPr>
        <p:spPr>
          <a:xfrm>
            <a:off x="730523" y="2721554"/>
            <a:ext cx="2112397" cy="24693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53">
            <a:extLst>
              <a:ext uri="{FF2B5EF4-FFF2-40B4-BE49-F238E27FC236}">
                <a16:creationId xmlns:a16="http://schemas.microsoft.com/office/drawing/2014/main" id="{512E8945-5258-AB25-3EE6-FEC2A5948284}"/>
              </a:ext>
            </a:extLst>
          </p:cNvPr>
          <p:cNvSpPr/>
          <p:nvPr/>
        </p:nvSpPr>
        <p:spPr>
          <a:xfrm>
            <a:off x="5620709" y="5978115"/>
            <a:ext cx="2112397" cy="246931"/>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CC1BD42-DB18-6D52-4142-F048A9F1537E}"/>
              </a:ext>
            </a:extLst>
          </p:cNvPr>
          <p:cNvPicPr>
            <a:picLocks noChangeAspect="1"/>
          </p:cNvPicPr>
          <p:nvPr/>
        </p:nvPicPr>
        <p:blipFill>
          <a:blip r:embed="rId3"/>
          <a:stretch>
            <a:fillRect/>
          </a:stretch>
        </p:blipFill>
        <p:spPr>
          <a:xfrm>
            <a:off x="4079019" y="964196"/>
            <a:ext cx="7498413" cy="5813305"/>
          </a:xfrm>
          <a:prstGeom prst="rect">
            <a:avLst/>
          </a:prstGeom>
        </p:spPr>
      </p:pic>
    </p:spTree>
    <p:extLst>
      <p:ext uri="{BB962C8B-B14F-4D97-AF65-F5344CB8AC3E}">
        <p14:creationId xmlns:p14="http://schemas.microsoft.com/office/powerpoint/2010/main" val="2013558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BAFBA3-B0CF-76EB-2B0D-E12559DA55A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318C83-BFED-721F-279C-48D21DD8A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66DE5006-F944-703E-7F9B-D2C5422A6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58096D2-1E9A-1F16-A200-0E458300B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EA8940-9EA4-5769-5A6A-1B7A45B945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C52C16C8-2552-71BD-44C7-99859624456C}"/>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E6B924A4-B8D2-3A94-FDD9-FF2CBE7E4842}"/>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4BDBB12F-E99A-F5D6-7BB7-CD3DFBE63CEE}"/>
              </a:ext>
            </a:extLst>
          </p:cNvPr>
          <p:cNvSpPr txBox="1"/>
          <p:nvPr/>
        </p:nvSpPr>
        <p:spPr>
          <a:xfrm>
            <a:off x="2535324" y="1305782"/>
            <a:ext cx="8311133" cy="4216539"/>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r>
              <a:rPr lang="en-GB" sz="3200" b="0" i="0" u="none" strike="noStrike" baseline="0" dirty="0">
                <a:solidFill>
                  <a:srgbClr val="000000"/>
                </a:solidFill>
                <a:latin typeface="Lato" panose="020F0502020204030203" pitchFamily="34" charset="0"/>
              </a:rPr>
              <a:t> </a:t>
            </a:r>
            <a:r>
              <a:rPr lang="en-GB" sz="2800" i="0" u="none" strike="noStrike" baseline="0" dirty="0">
                <a:solidFill>
                  <a:srgbClr val="000000"/>
                </a:solidFill>
                <a:latin typeface="Lato" panose="020F0502020204030203" pitchFamily="34" charset="0"/>
              </a:rPr>
              <a:t>Traffic Flow</a:t>
            </a:r>
          </a:p>
          <a:p>
            <a:pPr algn="ctr"/>
            <a:endParaRPr lang="en-GB" sz="2800" i="0" u="none" strike="noStrike" baseline="0" dirty="0">
              <a:solidFill>
                <a:srgbClr val="000000"/>
              </a:solidFill>
              <a:latin typeface="Lato" panose="020F0502020204030203" pitchFamily="34" charset="0"/>
            </a:endParaRPr>
          </a:p>
          <a:p>
            <a:pPr algn="ctr"/>
            <a:r>
              <a:rPr lang="en-GB" sz="2800" dirty="0">
                <a:solidFill>
                  <a:srgbClr val="000000"/>
                </a:solidFill>
                <a:latin typeface="Lato" panose="020F0502020204030203" pitchFamily="34" charset="0"/>
              </a:rPr>
              <a:t>Parking</a:t>
            </a:r>
          </a:p>
          <a:p>
            <a:pPr algn="ctr"/>
            <a:endParaRPr lang="en-GB" sz="2800" i="0" u="none" strike="noStrike" baseline="0" dirty="0">
              <a:solidFill>
                <a:srgbClr val="000000"/>
              </a:solidFill>
              <a:latin typeface="Lato" panose="020F0502020204030203" pitchFamily="34" charset="0"/>
            </a:endParaRPr>
          </a:p>
          <a:p>
            <a:pPr algn="ctr"/>
            <a:r>
              <a:rPr lang="en-GB" sz="3600" b="1" dirty="0">
                <a:solidFill>
                  <a:srgbClr val="000000"/>
                </a:solidFill>
                <a:latin typeface="Lato" panose="020F0502020204030203" pitchFamily="34" charset="0"/>
              </a:rPr>
              <a:t>Bus Routes</a:t>
            </a:r>
          </a:p>
          <a:p>
            <a:pPr algn="ctr"/>
            <a:endParaRPr lang="en-GB" sz="2800" dirty="0">
              <a:solidFill>
                <a:srgbClr val="000000"/>
              </a:solidFill>
              <a:latin typeface="Lato" panose="020F0502020204030203" pitchFamily="34" charset="0"/>
            </a:endParaRPr>
          </a:p>
          <a:p>
            <a:pPr algn="ctr"/>
            <a:endParaRPr lang="en-GB" sz="2800" b="1"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2" name="Rectangle 1">
            <a:extLst>
              <a:ext uri="{FF2B5EF4-FFF2-40B4-BE49-F238E27FC236}">
                <a16:creationId xmlns:a16="http://schemas.microsoft.com/office/drawing/2014/main" id="{0B11C050-08DE-FCDF-A850-5ED9C7A8CA7B}"/>
              </a:ext>
            </a:extLst>
          </p:cNvPr>
          <p:cNvSpPr/>
          <p:nvPr/>
        </p:nvSpPr>
        <p:spPr>
          <a:xfrm>
            <a:off x="3718560" y="5432205"/>
            <a:ext cx="4821675" cy="163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2726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4199D9-3542-18C5-D947-1D8473CE8DC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4A064D-9CDF-29CD-85CB-A285DEAC85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DA4D491D-1A45-451F-CC41-C85AF09C8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14F3594A-088E-91F0-728F-5570B474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54A76C2-73D7-0C29-41AF-25C9E1CE7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8684222C-0887-72E2-E025-4E4181C70203}"/>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30258427-B4A6-1DD9-87D5-6F75AFA0D520}"/>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F6F107B7-6CB8-BB49-0DFE-9CD6A05E6911}"/>
              </a:ext>
            </a:extLst>
          </p:cNvPr>
          <p:cNvSpPr txBox="1"/>
          <p:nvPr/>
        </p:nvSpPr>
        <p:spPr>
          <a:xfrm>
            <a:off x="2559178" y="135324"/>
            <a:ext cx="8311133" cy="2862322"/>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endParaRPr lang="en-GB" sz="2800" i="0" u="none" strike="noStrike" baseline="0" dirty="0">
              <a:solidFill>
                <a:srgbClr val="000000"/>
              </a:solidFill>
              <a:latin typeface="Lato" panose="020F0502020204030203" pitchFamily="34" charset="0"/>
            </a:endParaRPr>
          </a:p>
          <a:p>
            <a:pPr algn="ctr"/>
            <a:r>
              <a:rPr lang="en-GB" sz="3600" b="1" dirty="0">
                <a:solidFill>
                  <a:srgbClr val="000000"/>
                </a:solidFill>
                <a:latin typeface="Lato" panose="020F0502020204030203" pitchFamily="34" charset="0"/>
              </a:rPr>
              <a:t>Bus Routes</a:t>
            </a:r>
          </a:p>
          <a:p>
            <a:pPr algn="ctr"/>
            <a:endParaRPr lang="en-GB" sz="2800" dirty="0">
              <a:solidFill>
                <a:srgbClr val="000000"/>
              </a:solidFill>
              <a:latin typeface="Lato" panose="020F0502020204030203" pitchFamily="34" charset="0"/>
            </a:endParaRPr>
          </a:p>
          <a:p>
            <a:pPr algn="ctr"/>
            <a:endParaRPr lang="en-GB" sz="2800" b="1"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6" name="TextBox 5">
            <a:extLst>
              <a:ext uri="{FF2B5EF4-FFF2-40B4-BE49-F238E27FC236}">
                <a16:creationId xmlns:a16="http://schemas.microsoft.com/office/drawing/2014/main" id="{800BD66A-9880-31DA-0CFC-4BC112C0DDAB}"/>
              </a:ext>
            </a:extLst>
          </p:cNvPr>
          <p:cNvSpPr txBox="1"/>
          <p:nvPr/>
        </p:nvSpPr>
        <p:spPr>
          <a:xfrm>
            <a:off x="1321689" y="1721308"/>
            <a:ext cx="8311133" cy="4647426"/>
          </a:xfrm>
          <a:prstGeom prst="rect">
            <a:avLst/>
          </a:prstGeom>
          <a:noFill/>
        </p:spPr>
        <p:txBody>
          <a:bodyPr wrap="square">
            <a:spAutoFit/>
          </a:bodyPr>
          <a:lstStyle/>
          <a:p>
            <a:endParaRPr lang="en-GB" sz="2800" dirty="0">
              <a:solidFill>
                <a:srgbClr val="000000"/>
              </a:solidFill>
              <a:latin typeface="Lato" panose="020F0502020204030203" pitchFamily="34" charset="0"/>
            </a:endParaRPr>
          </a:p>
          <a:p>
            <a:r>
              <a:rPr lang="en-GB" sz="2400" dirty="0">
                <a:solidFill>
                  <a:srgbClr val="000000"/>
                </a:solidFill>
                <a:latin typeface="Lato" panose="020F0502020204030203" pitchFamily="34" charset="0"/>
              </a:rPr>
              <a:t>Temporary bus stop at Bay View Terraces (Rosia Road).</a:t>
            </a:r>
          </a:p>
          <a:p>
            <a:endParaRPr lang="en-GB" sz="2400" dirty="0">
              <a:solidFill>
                <a:srgbClr val="000000"/>
              </a:solidFill>
              <a:latin typeface="Lato" panose="020F0502020204030203" pitchFamily="34" charset="0"/>
            </a:endParaRPr>
          </a:p>
          <a:p>
            <a:r>
              <a:rPr lang="en-GB" sz="2400" dirty="0">
                <a:solidFill>
                  <a:srgbClr val="000000"/>
                </a:solidFill>
                <a:latin typeface="Lato" panose="020F0502020204030203" pitchFamily="34" charset="0"/>
              </a:rPr>
              <a:t>Temporary bus stop at Rosia Plaza.</a:t>
            </a:r>
          </a:p>
          <a:p>
            <a:endParaRPr lang="en-GB" sz="2400" dirty="0">
              <a:solidFill>
                <a:srgbClr val="000000"/>
              </a:solidFill>
              <a:latin typeface="Lato" panose="020F0502020204030203" pitchFamily="34" charset="0"/>
            </a:endParaRPr>
          </a:p>
          <a:p>
            <a:r>
              <a:rPr lang="en-GB" sz="2400" dirty="0">
                <a:solidFill>
                  <a:srgbClr val="000000"/>
                </a:solidFill>
                <a:latin typeface="Lato" panose="020F0502020204030203" pitchFamily="34" charset="0"/>
              </a:rPr>
              <a:t>Suspension of route 4.</a:t>
            </a:r>
          </a:p>
          <a:p>
            <a:endParaRPr lang="en-GB" sz="2400" dirty="0">
              <a:solidFill>
                <a:srgbClr val="000000"/>
              </a:solidFill>
              <a:latin typeface="Lato" panose="020F0502020204030203" pitchFamily="34" charset="0"/>
            </a:endParaRPr>
          </a:p>
          <a:p>
            <a:r>
              <a:rPr lang="en-GB" sz="2400" dirty="0">
                <a:solidFill>
                  <a:srgbClr val="000000"/>
                </a:solidFill>
                <a:latin typeface="Lato" panose="020F0502020204030203" pitchFamily="34" charset="0"/>
              </a:rPr>
              <a:t>Changes to Route 3, 8 and 9.</a:t>
            </a:r>
          </a:p>
          <a:p>
            <a:endParaRPr lang="en-GB" sz="2400" dirty="0">
              <a:solidFill>
                <a:srgbClr val="000000"/>
              </a:solidFill>
              <a:latin typeface="Lato" panose="020F0502020204030203" pitchFamily="34" charset="0"/>
            </a:endParaRPr>
          </a:p>
          <a:p>
            <a:r>
              <a:rPr lang="en-GB" sz="2400" dirty="0">
                <a:solidFill>
                  <a:srgbClr val="000000"/>
                </a:solidFill>
                <a:latin typeface="Lato" panose="020F0502020204030203" pitchFamily="34" charset="0"/>
              </a:rPr>
              <a:t>Improved frequency of buses on route 8 and 9.</a:t>
            </a:r>
          </a:p>
          <a:p>
            <a:endParaRPr lang="en-GB" sz="2400"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7" name="TextBox 6">
            <a:extLst>
              <a:ext uri="{FF2B5EF4-FFF2-40B4-BE49-F238E27FC236}">
                <a16:creationId xmlns:a16="http://schemas.microsoft.com/office/drawing/2014/main" id="{8DD86815-7E8C-68DF-CCAE-75278B5E47D7}"/>
              </a:ext>
            </a:extLst>
          </p:cNvPr>
          <p:cNvSpPr txBox="1"/>
          <p:nvPr/>
        </p:nvSpPr>
        <p:spPr>
          <a:xfrm>
            <a:off x="3582186" y="5524786"/>
            <a:ext cx="5109327"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236321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B7C014-9D5F-3991-BCD7-AC706DC57F15}"/>
            </a:ext>
          </a:extLst>
        </p:cNvPr>
        <p:cNvGrpSpPr/>
        <p:nvPr/>
      </p:nvGrpSpPr>
      <p:grpSpPr>
        <a:xfrm>
          <a:off x="0" y="0"/>
          <a:ext cx="0" cy="0"/>
          <a:chOff x="0" y="0"/>
          <a:chExt cx="0" cy="0"/>
        </a:xfrm>
      </p:grpSpPr>
      <p:sp>
        <p:nvSpPr>
          <p:cNvPr id="62" name="TextBox 61">
            <a:extLst>
              <a:ext uri="{FF2B5EF4-FFF2-40B4-BE49-F238E27FC236}">
                <a16:creationId xmlns:a16="http://schemas.microsoft.com/office/drawing/2014/main" id="{46AA64CB-6FD8-2137-A209-37C3F6F553DF}"/>
              </a:ext>
            </a:extLst>
          </p:cNvPr>
          <p:cNvSpPr txBox="1"/>
          <p:nvPr/>
        </p:nvSpPr>
        <p:spPr>
          <a:xfrm>
            <a:off x="285602" y="2363582"/>
            <a:ext cx="7202489" cy="4401205"/>
          </a:xfrm>
          <a:prstGeom prst="rect">
            <a:avLst/>
          </a:prstGeom>
          <a:noFill/>
        </p:spPr>
        <p:txBody>
          <a:bodyPr wrap="square" rtlCol="0">
            <a:spAutoFit/>
          </a:bodyPr>
          <a:lstStyle/>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                     ROUTE 3	                </a:t>
            </a:r>
          </a:p>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   </a:t>
            </a:r>
          </a:p>
          <a:p>
            <a:r>
              <a:rPr lang="en-GB" sz="2000" dirty="0">
                <a:solidFill>
                  <a:srgbClr val="000000"/>
                </a:solidFill>
                <a:latin typeface="Lato" panose="020F0502020204030203" pitchFamily="34" charset="0"/>
              </a:rPr>
              <a:t>	  ROUTE 9</a:t>
            </a:r>
          </a:p>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                   BUS STOP	              </a:t>
            </a:r>
          </a:p>
          <a:p>
            <a:r>
              <a:rPr lang="en-GB" sz="2000" dirty="0">
                <a:solidFill>
                  <a:srgbClr val="000000"/>
                </a:solidFill>
                <a:latin typeface="Lato" panose="020F0502020204030203" pitchFamily="34" charset="0"/>
              </a:rPr>
              <a:t> </a:t>
            </a:r>
            <a:endParaRPr lang="en-GB" dirty="0">
              <a:solidFill>
                <a:srgbClr val="000000"/>
              </a:solidFill>
              <a:latin typeface="Lato" panose="020F0502020204030203" pitchFamily="34" charset="0"/>
            </a:endParaRPr>
          </a:p>
          <a:p>
            <a:endParaRPr lang="en-GB" sz="2000" dirty="0"/>
          </a:p>
        </p:txBody>
      </p:sp>
      <p:sp useBgFill="1">
        <p:nvSpPr>
          <p:cNvPr id="8" name="Rectangle 7">
            <a:extLst>
              <a:ext uri="{FF2B5EF4-FFF2-40B4-BE49-F238E27FC236}">
                <a16:creationId xmlns:a16="http://schemas.microsoft.com/office/drawing/2014/main" id="{4BB1347A-5A63-417E-BA5E-6FA43BE9F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BD8ABF5B-233F-CF45-78E9-4C997F5280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A8CB46B7-8761-4D3A-B400-1EA9EA601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3660BCD-A04E-85B9-19F3-B23A6FA7E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9118B23B-83F2-039F-F6ED-1BAFBCCE633E}"/>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36" name="Rectangle 35">
            <a:extLst>
              <a:ext uri="{FF2B5EF4-FFF2-40B4-BE49-F238E27FC236}">
                <a16:creationId xmlns:a16="http://schemas.microsoft.com/office/drawing/2014/main" id="{16C545B3-28FB-3918-D689-746B9DB4842C}"/>
              </a:ext>
            </a:extLst>
          </p:cNvPr>
          <p:cNvSpPr/>
          <p:nvPr/>
        </p:nvSpPr>
        <p:spPr>
          <a:xfrm>
            <a:off x="3607216" y="5393259"/>
            <a:ext cx="1449074" cy="2609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AF83011-1E9E-2867-99CA-A958A4AFEE82}"/>
              </a:ext>
            </a:extLst>
          </p:cNvPr>
          <p:cNvSpPr txBox="1"/>
          <p:nvPr/>
        </p:nvSpPr>
        <p:spPr>
          <a:xfrm>
            <a:off x="4252962" y="984004"/>
            <a:ext cx="1280301" cy="646331"/>
          </a:xfrm>
          <a:prstGeom prst="rect">
            <a:avLst/>
          </a:prstGeom>
          <a:solidFill>
            <a:schemeClr val="bg1"/>
          </a:solidFill>
        </p:spPr>
        <p:txBody>
          <a:bodyPr wrap="square" rtlCol="0">
            <a:spAutoFit/>
          </a:bodyPr>
          <a:lstStyle/>
          <a:p>
            <a:r>
              <a:rPr lang="en-GB" sz="1200" b="1" dirty="0"/>
              <a:t>Bayview (Temp)</a:t>
            </a:r>
          </a:p>
          <a:p>
            <a:endParaRPr lang="en-GB" sz="1200" b="1" dirty="0"/>
          </a:p>
        </p:txBody>
      </p:sp>
      <p:sp>
        <p:nvSpPr>
          <p:cNvPr id="16" name="Content Placeholder 2">
            <a:extLst>
              <a:ext uri="{FF2B5EF4-FFF2-40B4-BE49-F238E27FC236}">
                <a16:creationId xmlns:a16="http://schemas.microsoft.com/office/drawing/2014/main" id="{37DF40DE-99E0-F066-5BCC-D58EDF15A159}"/>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0FE0D2B0-31A3-0F61-40A6-551DA73A7C95}"/>
              </a:ext>
            </a:extLst>
          </p:cNvPr>
          <p:cNvSpPr txBox="1"/>
          <p:nvPr/>
        </p:nvSpPr>
        <p:spPr>
          <a:xfrm>
            <a:off x="2559178" y="0"/>
            <a:ext cx="8311133" cy="2862322"/>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endParaRPr lang="en-GB" sz="2800" i="0" u="none" strike="noStrike" baseline="0" dirty="0">
              <a:solidFill>
                <a:srgbClr val="000000"/>
              </a:solidFill>
              <a:latin typeface="Lato" panose="020F0502020204030203" pitchFamily="34" charset="0"/>
            </a:endParaRPr>
          </a:p>
          <a:p>
            <a:pPr algn="ctr"/>
            <a:r>
              <a:rPr lang="en-GB" sz="3600" b="1" dirty="0">
                <a:solidFill>
                  <a:srgbClr val="000000"/>
                </a:solidFill>
                <a:latin typeface="Lato" panose="020F0502020204030203" pitchFamily="34" charset="0"/>
              </a:rPr>
              <a:t>Bus Routes</a:t>
            </a:r>
          </a:p>
          <a:p>
            <a:pPr algn="ctr"/>
            <a:endParaRPr lang="en-GB" sz="2800" dirty="0">
              <a:solidFill>
                <a:srgbClr val="000000"/>
              </a:solidFill>
              <a:latin typeface="Lato" panose="020F0502020204030203" pitchFamily="34" charset="0"/>
            </a:endParaRPr>
          </a:p>
          <a:p>
            <a:pPr algn="ctr"/>
            <a:endParaRPr lang="en-GB" sz="2800" b="1"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pic>
        <p:nvPicPr>
          <p:cNvPr id="5" name="Picture 4">
            <a:extLst>
              <a:ext uri="{FF2B5EF4-FFF2-40B4-BE49-F238E27FC236}">
                <a16:creationId xmlns:a16="http://schemas.microsoft.com/office/drawing/2014/main" id="{BB17321E-488D-4A14-BACD-4336EC359AA5}"/>
              </a:ext>
            </a:extLst>
          </p:cNvPr>
          <p:cNvPicPr>
            <a:picLocks noChangeAspect="1"/>
          </p:cNvPicPr>
          <p:nvPr/>
        </p:nvPicPr>
        <p:blipFill>
          <a:blip r:embed="rId3"/>
          <a:stretch>
            <a:fillRect/>
          </a:stretch>
        </p:blipFill>
        <p:spPr>
          <a:xfrm>
            <a:off x="4311193" y="1439743"/>
            <a:ext cx="6970597" cy="5387957"/>
          </a:xfrm>
          <a:prstGeom prst="rect">
            <a:avLst/>
          </a:prstGeom>
        </p:spPr>
      </p:pic>
      <p:sp>
        <p:nvSpPr>
          <p:cNvPr id="7" name="TextBox 6">
            <a:extLst>
              <a:ext uri="{FF2B5EF4-FFF2-40B4-BE49-F238E27FC236}">
                <a16:creationId xmlns:a16="http://schemas.microsoft.com/office/drawing/2014/main" id="{5BAA8D6D-5B45-4E49-9C1D-FD237CC0B70B}"/>
              </a:ext>
            </a:extLst>
          </p:cNvPr>
          <p:cNvSpPr txBox="1"/>
          <p:nvPr/>
        </p:nvSpPr>
        <p:spPr>
          <a:xfrm>
            <a:off x="8686723" y="6201032"/>
            <a:ext cx="1485759" cy="276999"/>
          </a:xfrm>
          <a:prstGeom prst="rect">
            <a:avLst/>
          </a:prstGeom>
          <a:solidFill>
            <a:schemeClr val="bg1"/>
          </a:solidFill>
        </p:spPr>
        <p:txBody>
          <a:bodyPr wrap="square" rtlCol="0">
            <a:spAutoFit/>
          </a:bodyPr>
          <a:lstStyle/>
          <a:p>
            <a:r>
              <a:rPr lang="en-GB" sz="1200" b="1" dirty="0"/>
              <a:t>Rosia Plaza (Temp) </a:t>
            </a:r>
          </a:p>
        </p:txBody>
      </p:sp>
      <p:sp>
        <p:nvSpPr>
          <p:cNvPr id="19" name="TextBox 18">
            <a:extLst>
              <a:ext uri="{FF2B5EF4-FFF2-40B4-BE49-F238E27FC236}">
                <a16:creationId xmlns:a16="http://schemas.microsoft.com/office/drawing/2014/main" id="{EB1CEE5E-8EFC-2F9F-4EB2-82C400213988}"/>
              </a:ext>
            </a:extLst>
          </p:cNvPr>
          <p:cNvSpPr txBox="1"/>
          <p:nvPr/>
        </p:nvSpPr>
        <p:spPr>
          <a:xfrm>
            <a:off x="5356320" y="3190232"/>
            <a:ext cx="1486607" cy="276999"/>
          </a:xfrm>
          <a:prstGeom prst="rect">
            <a:avLst/>
          </a:prstGeom>
          <a:solidFill>
            <a:schemeClr val="bg1"/>
          </a:solidFill>
        </p:spPr>
        <p:txBody>
          <a:bodyPr wrap="square" rtlCol="0">
            <a:spAutoFit/>
          </a:bodyPr>
          <a:lstStyle/>
          <a:p>
            <a:r>
              <a:rPr lang="en-GB" sz="1200" b="1" dirty="0"/>
              <a:t>New Mole House</a:t>
            </a:r>
          </a:p>
        </p:txBody>
      </p:sp>
      <p:cxnSp>
        <p:nvCxnSpPr>
          <p:cNvPr id="22" name="Straight Arrow Connector 21">
            <a:extLst>
              <a:ext uri="{FF2B5EF4-FFF2-40B4-BE49-F238E27FC236}">
                <a16:creationId xmlns:a16="http://schemas.microsoft.com/office/drawing/2014/main" id="{6BF3C7B8-A0FE-2241-7B7A-90F83F1E036D}"/>
              </a:ext>
            </a:extLst>
          </p:cNvPr>
          <p:cNvCxnSpPr>
            <a:cxnSpLocks/>
          </p:cNvCxnSpPr>
          <p:nvPr/>
        </p:nvCxnSpPr>
        <p:spPr>
          <a:xfrm>
            <a:off x="8299297" y="1602606"/>
            <a:ext cx="301296" cy="608096"/>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73EBD1AC-9F75-79C6-2BFD-CD983875A9CD}"/>
              </a:ext>
            </a:extLst>
          </p:cNvPr>
          <p:cNvCxnSpPr>
            <a:cxnSpLocks/>
          </p:cNvCxnSpPr>
          <p:nvPr/>
        </p:nvCxnSpPr>
        <p:spPr>
          <a:xfrm>
            <a:off x="8600593" y="2282655"/>
            <a:ext cx="0" cy="679159"/>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FD35F044-F034-9C31-4CA7-665AAB1BAD44}"/>
              </a:ext>
            </a:extLst>
          </p:cNvPr>
          <p:cNvCxnSpPr>
            <a:cxnSpLocks/>
          </p:cNvCxnSpPr>
          <p:nvPr/>
        </p:nvCxnSpPr>
        <p:spPr>
          <a:xfrm flipH="1">
            <a:off x="8502735" y="3006748"/>
            <a:ext cx="69444" cy="70958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7E40301D-2926-04DA-E1DF-CE527D99C547}"/>
              </a:ext>
            </a:extLst>
          </p:cNvPr>
          <p:cNvCxnSpPr>
            <a:cxnSpLocks/>
          </p:cNvCxnSpPr>
          <p:nvPr/>
        </p:nvCxnSpPr>
        <p:spPr>
          <a:xfrm>
            <a:off x="8491109" y="3794141"/>
            <a:ext cx="0" cy="679159"/>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1F105C4B-208C-2C15-34EB-A763A236478F}"/>
              </a:ext>
            </a:extLst>
          </p:cNvPr>
          <p:cNvCxnSpPr>
            <a:cxnSpLocks/>
          </p:cNvCxnSpPr>
          <p:nvPr/>
        </p:nvCxnSpPr>
        <p:spPr>
          <a:xfrm>
            <a:off x="8491109" y="4553843"/>
            <a:ext cx="248925" cy="63864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D9E72E6D-2EE4-CE0B-52A0-B8B9850C21DC}"/>
              </a:ext>
            </a:extLst>
          </p:cNvPr>
          <p:cNvCxnSpPr>
            <a:cxnSpLocks/>
          </p:cNvCxnSpPr>
          <p:nvPr/>
        </p:nvCxnSpPr>
        <p:spPr>
          <a:xfrm>
            <a:off x="8782007" y="5192488"/>
            <a:ext cx="676594" cy="419077"/>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B0C155D4-9237-BC00-FF4D-2957FA3D66EC}"/>
              </a:ext>
            </a:extLst>
          </p:cNvPr>
          <p:cNvCxnSpPr>
            <a:cxnSpLocks/>
          </p:cNvCxnSpPr>
          <p:nvPr/>
        </p:nvCxnSpPr>
        <p:spPr>
          <a:xfrm>
            <a:off x="9534015" y="5659391"/>
            <a:ext cx="676594" cy="414779"/>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FFF5304F-92C0-FC0B-7195-0701C5651C64}"/>
              </a:ext>
            </a:extLst>
          </p:cNvPr>
          <p:cNvCxnSpPr>
            <a:cxnSpLocks/>
          </p:cNvCxnSpPr>
          <p:nvPr/>
        </p:nvCxnSpPr>
        <p:spPr>
          <a:xfrm flipH="1">
            <a:off x="9763861" y="6501096"/>
            <a:ext cx="581865" cy="100284"/>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EEA77B86-2492-ACB3-28F0-3F99431FF3C2}"/>
              </a:ext>
            </a:extLst>
          </p:cNvPr>
          <p:cNvCxnSpPr>
            <a:cxnSpLocks/>
          </p:cNvCxnSpPr>
          <p:nvPr/>
        </p:nvCxnSpPr>
        <p:spPr>
          <a:xfrm flipH="1">
            <a:off x="7725213" y="6501096"/>
            <a:ext cx="1072761" cy="5014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D16FD533-F7AC-01D1-69F7-FD28206B45E1}"/>
              </a:ext>
            </a:extLst>
          </p:cNvPr>
          <p:cNvCxnSpPr>
            <a:cxnSpLocks/>
          </p:cNvCxnSpPr>
          <p:nvPr/>
        </p:nvCxnSpPr>
        <p:spPr>
          <a:xfrm flipH="1" flipV="1">
            <a:off x="7070430" y="6375520"/>
            <a:ext cx="557212" cy="17676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86644635-6FB7-5267-2BFF-9571CD2D7F0A}"/>
              </a:ext>
            </a:extLst>
          </p:cNvPr>
          <p:cNvCxnSpPr>
            <a:cxnSpLocks/>
          </p:cNvCxnSpPr>
          <p:nvPr/>
        </p:nvCxnSpPr>
        <p:spPr>
          <a:xfrm flipH="1" flipV="1">
            <a:off x="6709576" y="5778398"/>
            <a:ext cx="273377" cy="534086"/>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0F4B72D6-D549-DCD3-D540-D21CC0826161}"/>
              </a:ext>
            </a:extLst>
          </p:cNvPr>
          <p:cNvCxnSpPr>
            <a:cxnSpLocks/>
          </p:cNvCxnSpPr>
          <p:nvPr/>
        </p:nvCxnSpPr>
        <p:spPr>
          <a:xfrm flipH="1" flipV="1">
            <a:off x="6409912" y="5192488"/>
            <a:ext cx="273377" cy="534086"/>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a:extLst>
              <a:ext uri="{FF2B5EF4-FFF2-40B4-BE49-F238E27FC236}">
                <a16:creationId xmlns:a16="http://schemas.microsoft.com/office/drawing/2014/main" id="{DAE56999-1E0D-05D8-41E8-66F17ECD750B}"/>
              </a:ext>
            </a:extLst>
          </p:cNvPr>
          <p:cNvCxnSpPr>
            <a:cxnSpLocks/>
          </p:cNvCxnSpPr>
          <p:nvPr/>
        </p:nvCxnSpPr>
        <p:spPr>
          <a:xfrm flipH="1" flipV="1">
            <a:off x="6112626" y="4305815"/>
            <a:ext cx="297286" cy="866049"/>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F28B2ADE-D086-D529-6776-3F7218C4E970}"/>
              </a:ext>
            </a:extLst>
          </p:cNvPr>
          <p:cNvCxnSpPr>
            <a:cxnSpLocks/>
          </p:cNvCxnSpPr>
          <p:nvPr/>
        </p:nvCxnSpPr>
        <p:spPr>
          <a:xfrm flipH="1" flipV="1">
            <a:off x="5996470" y="3843123"/>
            <a:ext cx="82314" cy="373876"/>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DA65EF4F-50BB-74E0-FC88-737D4625D50D}"/>
              </a:ext>
            </a:extLst>
          </p:cNvPr>
          <p:cNvCxnSpPr>
            <a:cxnSpLocks/>
          </p:cNvCxnSpPr>
          <p:nvPr/>
        </p:nvCxnSpPr>
        <p:spPr>
          <a:xfrm flipH="1" flipV="1">
            <a:off x="5456377" y="2673372"/>
            <a:ext cx="124201" cy="508157"/>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7D7BB7E8-047C-3337-B799-0D31E86D0658}"/>
              </a:ext>
            </a:extLst>
          </p:cNvPr>
          <p:cNvCxnSpPr>
            <a:cxnSpLocks/>
          </p:cNvCxnSpPr>
          <p:nvPr/>
        </p:nvCxnSpPr>
        <p:spPr>
          <a:xfrm flipH="1" flipV="1">
            <a:off x="5186833" y="1753255"/>
            <a:ext cx="231587" cy="864216"/>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55" name="Straight Arrow Connector 54">
            <a:extLst>
              <a:ext uri="{FF2B5EF4-FFF2-40B4-BE49-F238E27FC236}">
                <a16:creationId xmlns:a16="http://schemas.microsoft.com/office/drawing/2014/main" id="{2715D925-E7E2-C222-33A2-F22D8E72E738}"/>
              </a:ext>
            </a:extLst>
          </p:cNvPr>
          <p:cNvCxnSpPr>
            <a:cxnSpLocks/>
          </p:cNvCxnSpPr>
          <p:nvPr/>
        </p:nvCxnSpPr>
        <p:spPr>
          <a:xfrm>
            <a:off x="4567520" y="1926120"/>
            <a:ext cx="248706" cy="28004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59" name="Straight Arrow Connector 58">
            <a:extLst>
              <a:ext uri="{FF2B5EF4-FFF2-40B4-BE49-F238E27FC236}">
                <a16:creationId xmlns:a16="http://schemas.microsoft.com/office/drawing/2014/main" id="{BC9B6459-390D-EECE-D663-BC1D36104C5B}"/>
              </a:ext>
            </a:extLst>
          </p:cNvPr>
          <p:cNvCxnSpPr>
            <a:cxnSpLocks/>
          </p:cNvCxnSpPr>
          <p:nvPr/>
        </p:nvCxnSpPr>
        <p:spPr>
          <a:xfrm flipV="1">
            <a:off x="4893113" y="2226332"/>
            <a:ext cx="303698" cy="53996"/>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63" name="Rectangle 62">
            <a:extLst>
              <a:ext uri="{FF2B5EF4-FFF2-40B4-BE49-F238E27FC236}">
                <a16:creationId xmlns:a16="http://schemas.microsoft.com/office/drawing/2014/main" id="{337EAB4E-D29F-472A-09D2-063F2D5D9F21}"/>
              </a:ext>
            </a:extLst>
          </p:cNvPr>
          <p:cNvSpPr/>
          <p:nvPr/>
        </p:nvSpPr>
        <p:spPr>
          <a:xfrm>
            <a:off x="917449" y="4216999"/>
            <a:ext cx="2112397" cy="246931"/>
          </a:xfrm>
          <a:prstGeom prst="rect">
            <a:avLst/>
          </a:prstGeom>
          <a:solidFill>
            <a:srgbClr val="118D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23540ABB-E610-F62B-B7D7-63E269984682}"/>
              </a:ext>
            </a:extLst>
          </p:cNvPr>
          <p:cNvSpPr/>
          <p:nvPr/>
        </p:nvSpPr>
        <p:spPr>
          <a:xfrm>
            <a:off x="930488" y="2949129"/>
            <a:ext cx="2112397" cy="246931"/>
          </a:xfrm>
          <a:prstGeom prst="rect">
            <a:avLst/>
          </a:prstGeom>
          <a:solidFill>
            <a:srgbClr val="E6A9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D0132A34-87F6-6F6B-E5D9-CEB4022DD344}"/>
              </a:ext>
            </a:extLst>
          </p:cNvPr>
          <p:cNvSpPr/>
          <p:nvPr/>
        </p:nvSpPr>
        <p:spPr>
          <a:xfrm>
            <a:off x="1523996" y="5479643"/>
            <a:ext cx="645706" cy="246931"/>
          </a:xfrm>
          <a:prstGeom prst="rect">
            <a:avLst/>
          </a:prstGeom>
          <a:solidFill>
            <a:srgbClr val="ED1C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E393913F-8C27-89C9-F923-394360830444}"/>
              </a:ext>
            </a:extLst>
          </p:cNvPr>
          <p:cNvSpPr txBox="1"/>
          <p:nvPr/>
        </p:nvSpPr>
        <p:spPr>
          <a:xfrm>
            <a:off x="270222" y="2318276"/>
            <a:ext cx="7202489" cy="4708981"/>
          </a:xfrm>
          <a:prstGeom prst="rect">
            <a:avLst/>
          </a:prstGeom>
          <a:noFill/>
        </p:spPr>
        <p:txBody>
          <a:bodyPr wrap="square" rtlCol="0">
            <a:spAutoFit/>
          </a:bodyPr>
          <a:lstStyle/>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                    ROUTE 3	                </a:t>
            </a:r>
          </a:p>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   </a:t>
            </a: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                    ROUTE 9</a:t>
            </a:r>
          </a:p>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                    </a:t>
            </a:r>
          </a:p>
          <a:p>
            <a:r>
              <a:rPr lang="en-GB" sz="2000" dirty="0">
                <a:solidFill>
                  <a:srgbClr val="000000"/>
                </a:solidFill>
                <a:latin typeface="Lato" panose="020F0502020204030203" pitchFamily="34" charset="0"/>
              </a:rPr>
              <a:t>                   BUS STOP	              </a:t>
            </a:r>
          </a:p>
          <a:p>
            <a:r>
              <a:rPr lang="en-GB" sz="2000" dirty="0">
                <a:solidFill>
                  <a:srgbClr val="000000"/>
                </a:solidFill>
                <a:latin typeface="Lato" panose="020F0502020204030203" pitchFamily="34" charset="0"/>
              </a:rPr>
              <a:t> </a:t>
            </a:r>
            <a:endParaRPr lang="en-GB" dirty="0">
              <a:solidFill>
                <a:srgbClr val="000000"/>
              </a:solidFill>
              <a:latin typeface="Lato" panose="020F0502020204030203" pitchFamily="34" charset="0"/>
            </a:endParaRPr>
          </a:p>
          <a:p>
            <a:endParaRPr lang="en-GB" sz="2000" dirty="0"/>
          </a:p>
        </p:txBody>
      </p:sp>
    </p:spTree>
    <p:extLst>
      <p:ext uri="{BB962C8B-B14F-4D97-AF65-F5344CB8AC3E}">
        <p14:creationId xmlns:p14="http://schemas.microsoft.com/office/powerpoint/2010/main" val="1017949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2DFBA0-E275-8692-60CA-BF0BABCA00A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C6AEE9-E7BB-F281-9583-03D685B00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EA6EA83-A6B4-9BB4-CE8B-77E081367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BBC68397-1610-74E5-BF28-6D004D753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23DA396-9600-1AB1-F20F-1AB7C8AADA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CED016DD-6F71-5914-7AA2-E9C5A9C7BCD4}"/>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DF05E74E-F187-4762-1928-447E1813196C}"/>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D8DC0D4C-6419-861A-953D-FEB7B35D60BE}"/>
              </a:ext>
            </a:extLst>
          </p:cNvPr>
          <p:cNvSpPr txBox="1"/>
          <p:nvPr/>
        </p:nvSpPr>
        <p:spPr>
          <a:xfrm>
            <a:off x="2559178" y="135324"/>
            <a:ext cx="8311133" cy="2862322"/>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endParaRPr lang="en-GB" sz="2800" i="0" u="none" strike="noStrike" baseline="0" dirty="0">
              <a:solidFill>
                <a:srgbClr val="000000"/>
              </a:solidFill>
              <a:latin typeface="Lato" panose="020F0502020204030203" pitchFamily="34" charset="0"/>
            </a:endParaRPr>
          </a:p>
          <a:p>
            <a:pPr algn="ctr"/>
            <a:r>
              <a:rPr lang="en-GB" sz="3600" b="1" dirty="0">
                <a:solidFill>
                  <a:srgbClr val="000000"/>
                </a:solidFill>
                <a:latin typeface="Lato" panose="020F0502020204030203" pitchFamily="34" charset="0"/>
              </a:rPr>
              <a:t>Bus Routes</a:t>
            </a:r>
          </a:p>
          <a:p>
            <a:pPr algn="ctr"/>
            <a:endParaRPr lang="en-GB" sz="2800" dirty="0">
              <a:solidFill>
                <a:srgbClr val="000000"/>
              </a:solidFill>
              <a:latin typeface="Lato" panose="020F0502020204030203" pitchFamily="34" charset="0"/>
            </a:endParaRPr>
          </a:p>
          <a:p>
            <a:pPr algn="ctr"/>
            <a:endParaRPr lang="en-GB" sz="2800" b="1"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6" name="TextBox 5">
            <a:extLst>
              <a:ext uri="{FF2B5EF4-FFF2-40B4-BE49-F238E27FC236}">
                <a16:creationId xmlns:a16="http://schemas.microsoft.com/office/drawing/2014/main" id="{2D254D89-9CA4-CB8D-62E9-471E539797DB}"/>
              </a:ext>
            </a:extLst>
          </p:cNvPr>
          <p:cNvSpPr txBox="1"/>
          <p:nvPr/>
        </p:nvSpPr>
        <p:spPr>
          <a:xfrm>
            <a:off x="1121664" y="1876974"/>
            <a:ext cx="8311133" cy="954107"/>
          </a:xfrm>
          <a:prstGeom prst="rect">
            <a:avLst/>
          </a:prstGeom>
          <a:noFill/>
        </p:spPr>
        <p:txBody>
          <a:bodyPr wrap="square">
            <a:spAutoFit/>
          </a:bodyPr>
          <a:lstStyle/>
          <a:p>
            <a:endParaRPr lang="en-GB" sz="2800"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pic>
        <p:nvPicPr>
          <p:cNvPr id="5" name="Picture 4">
            <a:extLst>
              <a:ext uri="{FF2B5EF4-FFF2-40B4-BE49-F238E27FC236}">
                <a16:creationId xmlns:a16="http://schemas.microsoft.com/office/drawing/2014/main" id="{D1EB581A-65CC-AE61-0A98-03F627C41324}"/>
              </a:ext>
            </a:extLst>
          </p:cNvPr>
          <p:cNvPicPr>
            <a:picLocks noChangeAspect="1"/>
          </p:cNvPicPr>
          <p:nvPr/>
        </p:nvPicPr>
        <p:blipFill>
          <a:blip r:embed="rId3"/>
          <a:stretch>
            <a:fillRect/>
          </a:stretch>
        </p:blipFill>
        <p:spPr>
          <a:xfrm>
            <a:off x="1446562" y="1838196"/>
            <a:ext cx="4305969" cy="4884480"/>
          </a:xfrm>
          <a:prstGeom prst="rect">
            <a:avLst/>
          </a:prstGeom>
        </p:spPr>
      </p:pic>
      <p:pic>
        <p:nvPicPr>
          <p:cNvPr id="7" name="Picture 6">
            <a:extLst>
              <a:ext uri="{FF2B5EF4-FFF2-40B4-BE49-F238E27FC236}">
                <a16:creationId xmlns:a16="http://schemas.microsoft.com/office/drawing/2014/main" id="{660D5DB7-CA26-BBF9-2A9A-344BD2D21BEA}"/>
              </a:ext>
            </a:extLst>
          </p:cNvPr>
          <p:cNvPicPr>
            <a:picLocks noChangeAspect="1"/>
          </p:cNvPicPr>
          <p:nvPr/>
        </p:nvPicPr>
        <p:blipFill>
          <a:blip r:embed="rId4"/>
          <a:stretch>
            <a:fillRect/>
          </a:stretch>
        </p:blipFill>
        <p:spPr>
          <a:xfrm>
            <a:off x="7208844" y="1762988"/>
            <a:ext cx="3693579" cy="5034896"/>
          </a:xfrm>
          <a:prstGeom prst="rect">
            <a:avLst/>
          </a:prstGeom>
        </p:spPr>
      </p:pic>
      <p:sp>
        <p:nvSpPr>
          <p:cNvPr id="9" name="Rectangle 8">
            <a:extLst>
              <a:ext uri="{FF2B5EF4-FFF2-40B4-BE49-F238E27FC236}">
                <a16:creationId xmlns:a16="http://schemas.microsoft.com/office/drawing/2014/main" id="{16C545B3-28FB-3918-D689-746B9DB4842C}"/>
              </a:ext>
            </a:extLst>
          </p:cNvPr>
          <p:cNvSpPr/>
          <p:nvPr/>
        </p:nvSpPr>
        <p:spPr>
          <a:xfrm>
            <a:off x="5759771" y="5432205"/>
            <a:ext cx="1449074" cy="2609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641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95E48E-E2D0-B85E-F6FC-1FF687B80E6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C5EB23-C820-3184-E7F7-2101471F7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CB18CA8-C54B-6E92-96D2-5AECA9F80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64934EF3-4B7B-7724-E182-D987D4F169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3131FDB-A125-5431-5C1B-870B6F2CA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4541320B-A52F-73D6-92C4-C0EC345AB794}"/>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BE06A5AC-19A1-E72F-BA6C-9A7B5D2CCA87}"/>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E05C0BDE-A8F4-9E46-47DE-83BFCA1228BD}"/>
              </a:ext>
            </a:extLst>
          </p:cNvPr>
          <p:cNvSpPr txBox="1"/>
          <p:nvPr/>
        </p:nvSpPr>
        <p:spPr>
          <a:xfrm>
            <a:off x="2623111" y="0"/>
            <a:ext cx="8311133" cy="2862322"/>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endParaRPr lang="en-GB" sz="2800" i="0" u="none" strike="noStrike" baseline="0" dirty="0">
              <a:solidFill>
                <a:srgbClr val="000000"/>
              </a:solidFill>
              <a:latin typeface="Lato" panose="020F0502020204030203" pitchFamily="34" charset="0"/>
            </a:endParaRPr>
          </a:p>
          <a:p>
            <a:pPr algn="ctr"/>
            <a:r>
              <a:rPr lang="en-GB" sz="3600" b="1" dirty="0">
                <a:solidFill>
                  <a:srgbClr val="000000"/>
                </a:solidFill>
                <a:latin typeface="Lato" panose="020F0502020204030203" pitchFamily="34" charset="0"/>
              </a:rPr>
              <a:t>New Bus Timings</a:t>
            </a:r>
          </a:p>
          <a:p>
            <a:pPr algn="ctr"/>
            <a:endParaRPr lang="en-GB" sz="2800" dirty="0">
              <a:solidFill>
                <a:srgbClr val="000000"/>
              </a:solidFill>
              <a:latin typeface="Lato" panose="020F0502020204030203" pitchFamily="34" charset="0"/>
            </a:endParaRPr>
          </a:p>
          <a:p>
            <a:pPr algn="ctr"/>
            <a:endParaRPr lang="en-GB" sz="2800" b="1"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6" name="TextBox 5">
            <a:extLst>
              <a:ext uri="{FF2B5EF4-FFF2-40B4-BE49-F238E27FC236}">
                <a16:creationId xmlns:a16="http://schemas.microsoft.com/office/drawing/2014/main" id="{8AA5621E-D361-C739-54C2-B1F7D171D1B8}"/>
              </a:ext>
            </a:extLst>
          </p:cNvPr>
          <p:cNvSpPr txBox="1"/>
          <p:nvPr/>
        </p:nvSpPr>
        <p:spPr>
          <a:xfrm>
            <a:off x="1121664" y="1876974"/>
            <a:ext cx="8311133" cy="954107"/>
          </a:xfrm>
          <a:prstGeom prst="rect">
            <a:avLst/>
          </a:prstGeom>
          <a:noFill/>
        </p:spPr>
        <p:txBody>
          <a:bodyPr wrap="square">
            <a:spAutoFit/>
          </a:bodyPr>
          <a:lstStyle/>
          <a:p>
            <a:endParaRPr lang="en-GB" sz="2800"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pic>
        <p:nvPicPr>
          <p:cNvPr id="9" name="Picture 8">
            <a:extLst>
              <a:ext uri="{FF2B5EF4-FFF2-40B4-BE49-F238E27FC236}">
                <a16:creationId xmlns:a16="http://schemas.microsoft.com/office/drawing/2014/main" id="{9656DD78-510A-C010-686F-E3E444B56C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389" y="2294217"/>
            <a:ext cx="4821675" cy="2720745"/>
          </a:xfrm>
          <a:prstGeom prst="rect">
            <a:avLst/>
          </a:prstGeom>
        </p:spPr>
      </p:pic>
      <p:pic>
        <p:nvPicPr>
          <p:cNvPr id="13" name="Picture 12">
            <a:extLst>
              <a:ext uri="{FF2B5EF4-FFF2-40B4-BE49-F238E27FC236}">
                <a16:creationId xmlns:a16="http://schemas.microsoft.com/office/drawing/2014/main" id="{A0215F80-40FC-36F9-1E0A-7727A2609E45}"/>
              </a:ext>
            </a:extLst>
          </p:cNvPr>
          <p:cNvPicPr>
            <a:picLocks noChangeAspect="1"/>
          </p:cNvPicPr>
          <p:nvPr/>
        </p:nvPicPr>
        <p:blipFill>
          <a:blip r:embed="rId4"/>
          <a:stretch>
            <a:fillRect/>
          </a:stretch>
        </p:blipFill>
        <p:spPr>
          <a:xfrm>
            <a:off x="6233788" y="2299280"/>
            <a:ext cx="5781954" cy="2715682"/>
          </a:xfrm>
          <a:prstGeom prst="rect">
            <a:avLst/>
          </a:prstGeom>
        </p:spPr>
      </p:pic>
      <p:sp>
        <p:nvSpPr>
          <p:cNvPr id="15" name="TextBox 14">
            <a:extLst>
              <a:ext uri="{FF2B5EF4-FFF2-40B4-BE49-F238E27FC236}">
                <a16:creationId xmlns:a16="http://schemas.microsoft.com/office/drawing/2014/main" id="{F71975E5-F14B-DC0E-8928-FD48BDFA3FF4}"/>
              </a:ext>
            </a:extLst>
          </p:cNvPr>
          <p:cNvSpPr txBox="1"/>
          <p:nvPr/>
        </p:nvSpPr>
        <p:spPr>
          <a:xfrm>
            <a:off x="686541" y="5681752"/>
            <a:ext cx="10818920" cy="954107"/>
          </a:xfrm>
          <a:prstGeom prst="rect">
            <a:avLst/>
          </a:prstGeom>
          <a:noFill/>
        </p:spPr>
        <p:txBody>
          <a:bodyPr wrap="square" rtlCol="0">
            <a:spAutoFit/>
          </a:bodyPr>
          <a:lstStyle/>
          <a:p>
            <a:pPr algn="ctr"/>
            <a:r>
              <a:rPr lang="en-GB" sz="2800" b="1" dirty="0">
                <a:solidFill>
                  <a:srgbClr val="FF0000"/>
                </a:solidFill>
              </a:rPr>
              <a:t>Buses leave Both Worlds every 15 minutes </a:t>
            </a:r>
            <a:br>
              <a:rPr lang="en-GB" sz="2800" b="1" dirty="0">
                <a:solidFill>
                  <a:srgbClr val="FF0000"/>
                </a:solidFill>
              </a:rPr>
            </a:br>
            <a:r>
              <a:rPr lang="en-GB" sz="2800" b="1" dirty="0">
                <a:solidFill>
                  <a:srgbClr val="FF0000"/>
                </a:solidFill>
              </a:rPr>
              <a:t>due to removal route 4</a:t>
            </a:r>
          </a:p>
        </p:txBody>
      </p:sp>
      <p:sp>
        <p:nvSpPr>
          <p:cNvPr id="17" name="TextBox 16">
            <a:extLst>
              <a:ext uri="{FF2B5EF4-FFF2-40B4-BE49-F238E27FC236}">
                <a16:creationId xmlns:a16="http://schemas.microsoft.com/office/drawing/2014/main" id="{41B2B25C-3BB5-DBBB-3277-48839E7D18E4}"/>
              </a:ext>
            </a:extLst>
          </p:cNvPr>
          <p:cNvSpPr txBox="1"/>
          <p:nvPr/>
        </p:nvSpPr>
        <p:spPr>
          <a:xfrm>
            <a:off x="2794393" y="5010743"/>
            <a:ext cx="2790908" cy="584775"/>
          </a:xfrm>
          <a:prstGeom prst="rect">
            <a:avLst/>
          </a:prstGeom>
          <a:noFill/>
        </p:spPr>
        <p:txBody>
          <a:bodyPr wrap="square" rtlCol="0">
            <a:spAutoFit/>
          </a:bodyPr>
          <a:lstStyle/>
          <a:p>
            <a:r>
              <a:rPr lang="en-GB" sz="3200" b="1" dirty="0"/>
              <a:t>OLD</a:t>
            </a:r>
          </a:p>
        </p:txBody>
      </p:sp>
      <p:sp>
        <p:nvSpPr>
          <p:cNvPr id="18" name="TextBox 17">
            <a:extLst>
              <a:ext uri="{FF2B5EF4-FFF2-40B4-BE49-F238E27FC236}">
                <a16:creationId xmlns:a16="http://schemas.microsoft.com/office/drawing/2014/main" id="{44143922-8887-D114-7389-824DAFA16DCC}"/>
              </a:ext>
            </a:extLst>
          </p:cNvPr>
          <p:cNvSpPr txBox="1"/>
          <p:nvPr/>
        </p:nvSpPr>
        <p:spPr>
          <a:xfrm>
            <a:off x="8902320" y="5042700"/>
            <a:ext cx="2790908" cy="523220"/>
          </a:xfrm>
          <a:prstGeom prst="rect">
            <a:avLst/>
          </a:prstGeom>
          <a:noFill/>
        </p:spPr>
        <p:txBody>
          <a:bodyPr wrap="square" rtlCol="0">
            <a:spAutoFit/>
          </a:bodyPr>
          <a:lstStyle/>
          <a:p>
            <a:r>
              <a:rPr lang="en-GB" sz="2800" b="1" dirty="0"/>
              <a:t>NEW</a:t>
            </a:r>
          </a:p>
        </p:txBody>
      </p:sp>
      <p:sp>
        <p:nvSpPr>
          <p:cNvPr id="19" name="Rectangle 18">
            <a:extLst>
              <a:ext uri="{FF2B5EF4-FFF2-40B4-BE49-F238E27FC236}">
                <a16:creationId xmlns:a16="http://schemas.microsoft.com/office/drawing/2014/main" id="{AE94AF06-90E8-2EE1-C194-A4985905D0C0}"/>
              </a:ext>
            </a:extLst>
          </p:cNvPr>
          <p:cNvSpPr/>
          <p:nvPr/>
        </p:nvSpPr>
        <p:spPr>
          <a:xfrm>
            <a:off x="3718560" y="5432205"/>
            <a:ext cx="4821675" cy="163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7075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7BBFB2-0881-22E5-D9A5-33DE7761946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11C9D7-5406-59AC-732C-B1E0B9BDD7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58F04E57-9EBC-4F59-2BDE-37F1E6254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FBD46FC-BCEC-FB2A-A4C5-8E83E28EE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9477986-8D8C-9F6C-0563-F4B1C2AE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47AE9F4C-CE09-50AE-DC53-59F8D7CC66D3}"/>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E478E594-B2CE-6DB3-7127-1694F954FDD5}"/>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74197F9B-F003-6E57-C905-32495BAF3647}"/>
              </a:ext>
            </a:extLst>
          </p:cNvPr>
          <p:cNvSpPr txBox="1"/>
          <p:nvPr/>
        </p:nvSpPr>
        <p:spPr>
          <a:xfrm>
            <a:off x="2649613" y="102253"/>
            <a:ext cx="8311133" cy="2862322"/>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endParaRPr lang="en-GB" sz="2800" i="0" u="none" strike="noStrike" baseline="0" dirty="0">
              <a:solidFill>
                <a:srgbClr val="000000"/>
              </a:solidFill>
              <a:latin typeface="Lato" panose="020F0502020204030203" pitchFamily="34" charset="0"/>
            </a:endParaRPr>
          </a:p>
          <a:p>
            <a:pPr algn="ctr"/>
            <a:r>
              <a:rPr lang="en-GB" sz="3600" b="1" dirty="0">
                <a:solidFill>
                  <a:srgbClr val="000000"/>
                </a:solidFill>
                <a:latin typeface="Lato" panose="020F0502020204030203" pitchFamily="34" charset="0"/>
              </a:rPr>
              <a:t>New Bus Timings</a:t>
            </a:r>
          </a:p>
          <a:p>
            <a:pPr algn="ctr"/>
            <a:endParaRPr lang="en-GB" sz="2800" dirty="0">
              <a:solidFill>
                <a:srgbClr val="000000"/>
              </a:solidFill>
              <a:latin typeface="Lato" panose="020F0502020204030203" pitchFamily="34" charset="0"/>
            </a:endParaRPr>
          </a:p>
          <a:p>
            <a:pPr algn="ctr"/>
            <a:endParaRPr lang="en-GB" sz="2800" b="1"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6" name="TextBox 5">
            <a:extLst>
              <a:ext uri="{FF2B5EF4-FFF2-40B4-BE49-F238E27FC236}">
                <a16:creationId xmlns:a16="http://schemas.microsoft.com/office/drawing/2014/main" id="{9D1A9792-B972-E742-35FB-1F73AC796257}"/>
              </a:ext>
            </a:extLst>
          </p:cNvPr>
          <p:cNvSpPr txBox="1"/>
          <p:nvPr/>
        </p:nvSpPr>
        <p:spPr>
          <a:xfrm>
            <a:off x="1121664" y="1876974"/>
            <a:ext cx="8311133" cy="954107"/>
          </a:xfrm>
          <a:prstGeom prst="rect">
            <a:avLst/>
          </a:prstGeom>
          <a:noFill/>
        </p:spPr>
        <p:txBody>
          <a:bodyPr wrap="square">
            <a:spAutoFit/>
          </a:bodyPr>
          <a:lstStyle/>
          <a:p>
            <a:endParaRPr lang="en-GB" sz="2800"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pic>
        <p:nvPicPr>
          <p:cNvPr id="2" name="Picture 1">
            <a:extLst>
              <a:ext uri="{FF2B5EF4-FFF2-40B4-BE49-F238E27FC236}">
                <a16:creationId xmlns:a16="http://schemas.microsoft.com/office/drawing/2014/main" id="{66ACC26F-8222-1CE4-13F3-197D1CCE3B71}"/>
              </a:ext>
            </a:extLst>
          </p:cNvPr>
          <p:cNvPicPr>
            <a:picLocks noChangeAspect="1"/>
          </p:cNvPicPr>
          <p:nvPr/>
        </p:nvPicPr>
        <p:blipFill>
          <a:blip r:embed="rId3"/>
          <a:stretch>
            <a:fillRect/>
          </a:stretch>
        </p:blipFill>
        <p:spPr>
          <a:xfrm>
            <a:off x="283180" y="2129300"/>
            <a:ext cx="5180997" cy="2807458"/>
          </a:xfrm>
          <a:prstGeom prst="rect">
            <a:avLst/>
          </a:prstGeom>
        </p:spPr>
      </p:pic>
      <p:pic>
        <p:nvPicPr>
          <p:cNvPr id="7" name="Picture 6">
            <a:extLst>
              <a:ext uri="{FF2B5EF4-FFF2-40B4-BE49-F238E27FC236}">
                <a16:creationId xmlns:a16="http://schemas.microsoft.com/office/drawing/2014/main" id="{03E78C31-4A6F-683F-12A0-379394B4A857}"/>
              </a:ext>
            </a:extLst>
          </p:cNvPr>
          <p:cNvPicPr>
            <a:picLocks noChangeAspect="1"/>
          </p:cNvPicPr>
          <p:nvPr/>
        </p:nvPicPr>
        <p:blipFill>
          <a:blip r:embed="rId4"/>
          <a:stretch>
            <a:fillRect/>
          </a:stretch>
        </p:blipFill>
        <p:spPr>
          <a:xfrm>
            <a:off x="6096000" y="2076558"/>
            <a:ext cx="5818800" cy="2527700"/>
          </a:xfrm>
          <a:prstGeom prst="rect">
            <a:avLst/>
          </a:prstGeom>
        </p:spPr>
      </p:pic>
      <p:sp>
        <p:nvSpPr>
          <p:cNvPr id="9" name="TextBox 8">
            <a:extLst>
              <a:ext uri="{FF2B5EF4-FFF2-40B4-BE49-F238E27FC236}">
                <a16:creationId xmlns:a16="http://schemas.microsoft.com/office/drawing/2014/main" id="{64C6449C-5351-411B-6670-02CE1846574F}"/>
              </a:ext>
            </a:extLst>
          </p:cNvPr>
          <p:cNvSpPr txBox="1"/>
          <p:nvPr/>
        </p:nvSpPr>
        <p:spPr>
          <a:xfrm>
            <a:off x="1142562" y="5728055"/>
            <a:ext cx="10460554" cy="954107"/>
          </a:xfrm>
          <a:prstGeom prst="rect">
            <a:avLst/>
          </a:prstGeom>
          <a:noFill/>
        </p:spPr>
        <p:txBody>
          <a:bodyPr wrap="square" rtlCol="0">
            <a:spAutoFit/>
          </a:bodyPr>
          <a:lstStyle/>
          <a:p>
            <a:pPr algn="ctr"/>
            <a:r>
              <a:rPr lang="en-GB" sz="2800" b="1" dirty="0">
                <a:solidFill>
                  <a:srgbClr val="FF0000"/>
                </a:solidFill>
              </a:rPr>
              <a:t>Buses leave Bayview every 20 minutes due to removal of route 4</a:t>
            </a:r>
          </a:p>
        </p:txBody>
      </p:sp>
      <p:sp>
        <p:nvSpPr>
          <p:cNvPr id="11" name="TextBox 10">
            <a:extLst>
              <a:ext uri="{FF2B5EF4-FFF2-40B4-BE49-F238E27FC236}">
                <a16:creationId xmlns:a16="http://schemas.microsoft.com/office/drawing/2014/main" id="{5EBF15E3-A47F-8908-3AEC-D907FDD08D1A}"/>
              </a:ext>
            </a:extLst>
          </p:cNvPr>
          <p:cNvSpPr txBox="1"/>
          <p:nvPr/>
        </p:nvSpPr>
        <p:spPr>
          <a:xfrm>
            <a:off x="2171501" y="4896696"/>
            <a:ext cx="2790908" cy="584775"/>
          </a:xfrm>
          <a:prstGeom prst="rect">
            <a:avLst/>
          </a:prstGeom>
          <a:noFill/>
        </p:spPr>
        <p:txBody>
          <a:bodyPr wrap="square" rtlCol="0">
            <a:spAutoFit/>
          </a:bodyPr>
          <a:lstStyle/>
          <a:p>
            <a:r>
              <a:rPr lang="en-GB" sz="3200" b="1" dirty="0"/>
              <a:t>OLD</a:t>
            </a:r>
          </a:p>
        </p:txBody>
      </p:sp>
      <p:sp>
        <p:nvSpPr>
          <p:cNvPr id="13" name="TextBox 12">
            <a:extLst>
              <a:ext uri="{FF2B5EF4-FFF2-40B4-BE49-F238E27FC236}">
                <a16:creationId xmlns:a16="http://schemas.microsoft.com/office/drawing/2014/main" id="{92D7ED7D-BD74-790A-94BD-F8AAAF60AE2A}"/>
              </a:ext>
            </a:extLst>
          </p:cNvPr>
          <p:cNvSpPr txBox="1"/>
          <p:nvPr/>
        </p:nvSpPr>
        <p:spPr>
          <a:xfrm>
            <a:off x="8279428" y="4928653"/>
            <a:ext cx="2790908" cy="584775"/>
          </a:xfrm>
          <a:prstGeom prst="rect">
            <a:avLst/>
          </a:prstGeom>
          <a:noFill/>
        </p:spPr>
        <p:txBody>
          <a:bodyPr wrap="square" rtlCol="0">
            <a:spAutoFit/>
          </a:bodyPr>
          <a:lstStyle/>
          <a:p>
            <a:r>
              <a:rPr lang="en-GB" sz="3200" b="1" dirty="0"/>
              <a:t>NEW</a:t>
            </a:r>
          </a:p>
        </p:txBody>
      </p:sp>
      <p:sp>
        <p:nvSpPr>
          <p:cNvPr id="15" name="Rectangle 14">
            <a:extLst>
              <a:ext uri="{FF2B5EF4-FFF2-40B4-BE49-F238E27FC236}">
                <a16:creationId xmlns:a16="http://schemas.microsoft.com/office/drawing/2014/main" id="{5359101F-E4B6-D50F-6CC1-28EC3F0D4827}"/>
              </a:ext>
            </a:extLst>
          </p:cNvPr>
          <p:cNvSpPr/>
          <p:nvPr/>
        </p:nvSpPr>
        <p:spPr>
          <a:xfrm>
            <a:off x="3718560" y="5432205"/>
            <a:ext cx="4821675" cy="163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6105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9E8E6C-2BF0-FC19-C7BC-05BE03B20FD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F5FB02-3039-18DA-A2B9-F62166149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0F825D74-BF05-0A9F-09C1-FB6048D2F3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849C46B8-4DA7-010F-C8C6-32C9B940C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F71F7B7-583A-F83F-3CC8-D99A4892A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03045C4F-A529-6463-2963-FE524C06274D}"/>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pic>
        <p:nvPicPr>
          <p:cNvPr id="15" name="Picture 14">
            <a:extLst>
              <a:ext uri="{FF2B5EF4-FFF2-40B4-BE49-F238E27FC236}">
                <a16:creationId xmlns:a16="http://schemas.microsoft.com/office/drawing/2014/main" id="{D08506BF-90B2-EAAF-F818-B920C4BCB69D}"/>
              </a:ext>
            </a:extLst>
          </p:cNvPr>
          <p:cNvPicPr>
            <a:picLocks noChangeAspect="1"/>
          </p:cNvPicPr>
          <p:nvPr/>
        </p:nvPicPr>
        <p:blipFill>
          <a:blip r:embed="rId3"/>
          <a:stretch>
            <a:fillRect/>
          </a:stretch>
        </p:blipFill>
        <p:spPr>
          <a:xfrm>
            <a:off x="2873679" y="1382897"/>
            <a:ext cx="9069066" cy="5372850"/>
          </a:xfrm>
          <a:prstGeom prst="rect">
            <a:avLst/>
          </a:prstGeom>
        </p:spPr>
      </p:pic>
      <p:sp>
        <p:nvSpPr>
          <p:cNvPr id="16" name="Content Placeholder 2">
            <a:extLst>
              <a:ext uri="{FF2B5EF4-FFF2-40B4-BE49-F238E27FC236}">
                <a16:creationId xmlns:a16="http://schemas.microsoft.com/office/drawing/2014/main" id="{DCABB00F-D7E8-C1AE-2DE0-4A886A57A6A2}"/>
              </a:ext>
            </a:extLst>
          </p:cNvPr>
          <p:cNvSpPr txBox="1">
            <a:spLocks/>
          </p:cNvSpPr>
          <p:nvPr/>
        </p:nvSpPr>
        <p:spPr>
          <a:xfrm>
            <a:off x="2646642" y="516213"/>
            <a:ext cx="8258176" cy="631825"/>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ESTS - Overview</a:t>
            </a:r>
          </a:p>
        </p:txBody>
      </p:sp>
    </p:spTree>
    <p:extLst>
      <p:ext uri="{BB962C8B-B14F-4D97-AF65-F5344CB8AC3E}">
        <p14:creationId xmlns:p14="http://schemas.microsoft.com/office/powerpoint/2010/main" val="1309768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441E8C-DD4E-BB4F-5746-B38362BCC9A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7DC94D-B3EA-E9BE-28B7-83F57A544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A397B4A-891D-A8C5-FD02-376C906F9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D43C2005-1830-3294-8511-AFABCF31E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366E59-D6FA-E6A6-DF37-7487C899E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AFDD22F1-E1FC-0AE5-2CBE-4CDC9FC45A8C}"/>
              </a:ext>
            </a:extLst>
          </p:cNvPr>
          <p:cNvSpPr txBox="1">
            <a:spLocks/>
          </p:cNvSpPr>
          <p:nvPr/>
        </p:nvSpPr>
        <p:spPr>
          <a:xfrm>
            <a:off x="2646642" y="516213"/>
            <a:ext cx="8258176" cy="631825"/>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400" b="1" dirty="0"/>
          </a:p>
        </p:txBody>
      </p:sp>
      <p:pic>
        <p:nvPicPr>
          <p:cNvPr id="7" name="Picture 6">
            <a:extLst>
              <a:ext uri="{FF2B5EF4-FFF2-40B4-BE49-F238E27FC236}">
                <a16:creationId xmlns:a16="http://schemas.microsoft.com/office/drawing/2014/main" id="{A3BBF59F-A64A-106B-B5A0-F4623E196FB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511"/>
          <a:stretch/>
        </p:blipFill>
        <p:spPr>
          <a:xfrm>
            <a:off x="1482773" y="110545"/>
            <a:ext cx="9179310" cy="6636910"/>
          </a:xfrm>
          <a:prstGeom prst="rect">
            <a:avLst/>
          </a:prstGeom>
        </p:spPr>
      </p:pic>
    </p:spTree>
    <p:extLst>
      <p:ext uri="{BB962C8B-B14F-4D97-AF65-F5344CB8AC3E}">
        <p14:creationId xmlns:p14="http://schemas.microsoft.com/office/powerpoint/2010/main" val="160740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B45A77-1D05-5F64-CDCC-C23AE6D7981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9FEADE-4915-B5D5-C930-9B1FC62B1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3B1193CD-8011-3438-AD31-05D7C5ED1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2F8FEE0F-ADB9-CD45-CD18-FB1FA164D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F32763-094A-B2AC-37E2-CD9E0B9F0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DC143267-4FA6-9AF6-B73E-9D86F8B2C525}"/>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F5E356BE-BD5E-12AF-A53C-EE76A7792AEB}"/>
              </a:ext>
            </a:extLst>
          </p:cNvPr>
          <p:cNvSpPr txBox="1">
            <a:spLocks/>
          </p:cNvSpPr>
          <p:nvPr/>
        </p:nvSpPr>
        <p:spPr>
          <a:xfrm>
            <a:off x="2646642" y="516213"/>
            <a:ext cx="8258176" cy="631825"/>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a:t>ESTS - Overview</a:t>
            </a:r>
            <a:endParaRPr lang="en-US" sz="4400" b="1" dirty="0"/>
          </a:p>
        </p:txBody>
      </p:sp>
      <p:sp>
        <p:nvSpPr>
          <p:cNvPr id="3" name="TextBox 2">
            <a:extLst>
              <a:ext uri="{FF2B5EF4-FFF2-40B4-BE49-F238E27FC236}">
                <a16:creationId xmlns:a16="http://schemas.microsoft.com/office/drawing/2014/main" id="{E9383C30-B14A-6C69-CE72-E8C9D26933DE}"/>
              </a:ext>
            </a:extLst>
          </p:cNvPr>
          <p:cNvSpPr txBox="1"/>
          <p:nvPr/>
        </p:nvSpPr>
        <p:spPr>
          <a:xfrm>
            <a:off x="2569938" y="718466"/>
            <a:ext cx="8500398" cy="6063198"/>
          </a:xfrm>
          <a:prstGeom prst="rect">
            <a:avLst/>
          </a:prstGeom>
          <a:noFill/>
        </p:spPr>
        <p:txBody>
          <a:bodyPr wrap="square">
            <a:spAutoFit/>
          </a:bodyPr>
          <a:lstStyle/>
          <a:p>
            <a:pPr algn="ctr"/>
            <a:endParaRPr lang="en-GB" sz="2400" b="0" i="0" u="none" strike="noStrike" baseline="0" dirty="0">
              <a:solidFill>
                <a:srgbClr val="000000"/>
              </a:solidFill>
              <a:latin typeface="Lato" panose="020F0502020204030203" pitchFamily="34" charset="0"/>
            </a:endParaRPr>
          </a:p>
          <a:p>
            <a:pPr algn="ctr"/>
            <a:r>
              <a:rPr lang="en-GB" sz="2400" b="0" i="0" u="none" strike="noStrike" baseline="0" dirty="0">
                <a:solidFill>
                  <a:srgbClr val="000000"/>
                </a:solidFill>
                <a:latin typeface="Lato" panose="020F0502020204030203" pitchFamily="34" charset="0"/>
              </a:rPr>
              <a:t> </a:t>
            </a:r>
            <a:r>
              <a:rPr lang="en-GB" sz="2000" b="1" i="0" u="none" strike="noStrike" baseline="0" dirty="0">
                <a:solidFill>
                  <a:srgbClr val="000000"/>
                </a:solidFill>
                <a:latin typeface="Lato" panose="020F0502020204030203" pitchFamily="34" charset="0"/>
              </a:rPr>
              <a:t>What is the ESTS? </a:t>
            </a:r>
            <a:endParaRPr lang="en-GB" sz="2000" b="0" i="0" u="none" strike="noStrike" baseline="0" dirty="0">
              <a:solidFill>
                <a:srgbClr val="000000"/>
              </a:solidFill>
              <a:latin typeface="Lato" panose="020F0502020204030203" pitchFamily="34" charset="0"/>
            </a:endParaRPr>
          </a:p>
          <a:p>
            <a:pPr algn="ctr"/>
            <a:r>
              <a:rPr lang="en-US" sz="1600" b="0" i="0" u="none" strike="noStrike" baseline="0" dirty="0">
                <a:solidFill>
                  <a:srgbClr val="000000"/>
                </a:solidFill>
                <a:latin typeface="Lato" panose="020F0502020204030203" pitchFamily="34" charset="0"/>
              </a:rPr>
              <a:t>• </a:t>
            </a:r>
            <a:r>
              <a:rPr lang="en-US" sz="2000" b="0" i="0" u="none" strike="noStrike" baseline="0" dirty="0">
                <a:solidFill>
                  <a:srgbClr val="000000"/>
                </a:solidFill>
                <a:latin typeface="Lato" panose="020F0502020204030203" pitchFamily="34" charset="0"/>
              </a:rPr>
              <a:t>A new 3.8 km long, twin pumping main designed to safely carry sewage from the sewage pumping station in Eastside Kingsway roundabout area up to the main trunk sewer at Rosia Parade in the south. </a:t>
            </a:r>
          </a:p>
          <a:p>
            <a:pPr algn="ctr"/>
            <a:endParaRPr lang="en-GB" sz="2000" b="0" i="0" u="none" strike="noStrike" baseline="0" dirty="0">
              <a:solidFill>
                <a:srgbClr val="000000"/>
              </a:solidFill>
              <a:latin typeface="Lato" panose="020F0502020204030203" pitchFamily="34" charset="0"/>
            </a:endParaRPr>
          </a:p>
          <a:p>
            <a:pPr algn="ctr"/>
            <a:r>
              <a:rPr lang="en-US" sz="1600" b="0" i="0" u="none" strike="noStrike" baseline="0" dirty="0">
                <a:solidFill>
                  <a:srgbClr val="000000"/>
                </a:solidFill>
                <a:latin typeface="Lato" panose="020F0502020204030203" pitchFamily="34" charset="0"/>
              </a:rPr>
              <a:t>• </a:t>
            </a:r>
            <a:r>
              <a:rPr lang="en-US" sz="2000" b="0" i="0" u="none" strike="noStrike" baseline="0" dirty="0">
                <a:solidFill>
                  <a:srgbClr val="000000"/>
                </a:solidFill>
                <a:latin typeface="Lato" panose="020F0502020204030203" pitchFamily="34" charset="0"/>
              </a:rPr>
              <a:t>The route involves a combination of buried pipelines along roads and surface mounted pipelines running inside ex-MOD tunnels (Admiralty North-South and Admiralty East-West tunnels).</a:t>
            </a:r>
          </a:p>
          <a:p>
            <a:pPr algn="ctr"/>
            <a:endParaRPr lang="en-GB" sz="2000" b="0" i="0" u="none" strike="noStrike" baseline="0" dirty="0">
              <a:solidFill>
                <a:srgbClr val="000000"/>
              </a:solidFill>
              <a:latin typeface="Lato" panose="020F0502020204030203" pitchFamily="34" charset="0"/>
            </a:endParaRPr>
          </a:p>
          <a:p>
            <a:pPr algn="ctr"/>
            <a:r>
              <a:rPr lang="en-US" sz="1600" b="0" i="0" u="none" strike="noStrike" baseline="0" dirty="0">
                <a:solidFill>
                  <a:srgbClr val="000000"/>
                </a:solidFill>
                <a:latin typeface="Lato" panose="020F0502020204030203" pitchFamily="34" charset="0"/>
              </a:rPr>
              <a:t>• </a:t>
            </a:r>
            <a:r>
              <a:rPr lang="en-US" sz="2000" b="0" i="0" u="none" strike="noStrike" baseline="0" dirty="0">
                <a:solidFill>
                  <a:srgbClr val="000000"/>
                </a:solidFill>
                <a:latin typeface="Lato" panose="020F0502020204030203" pitchFamily="34" charset="0"/>
              </a:rPr>
              <a:t>The system consists of twin pipes of 450mm and a 355mm diameter respectively. </a:t>
            </a:r>
          </a:p>
          <a:p>
            <a:pPr algn="ctr"/>
            <a:endParaRPr lang="en-US" sz="2000" b="0" i="0" u="none" strike="noStrike" baseline="0" dirty="0">
              <a:solidFill>
                <a:srgbClr val="000000"/>
              </a:solidFill>
              <a:latin typeface="Lato" panose="020F0502020204030203" pitchFamily="34" charset="0"/>
            </a:endParaRPr>
          </a:p>
          <a:p>
            <a:pPr algn="ctr"/>
            <a:r>
              <a:rPr lang="en-US" sz="1600" dirty="0">
                <a:solidFill>
                  <a:srgbClr val="000000"/>
                </a:solidFill>
                <a:latin typeface="Lato" panose="020F0502020204030203" pitchFamily="34" charset="0"/>
              </a:rPr>
              <a:t>• </a:t>
            </a:r>
            <a:r>
              <a:rPr lang="en-US" sz="2000" dirty="0">
                <a:solidFill>
                  <a:srgbClr val="000000"/>
                </a:solidFill>
                <a:latin typeface="Lato" panose="020F0502020204030203" pitchFamily="34" charset="0"/>
              </a:rPr>
              <a:t>Four additional pumps will be installed to cope with future sewage flows</a:t>
            </a:r>
          </a:p>
          <a:p>
            <a:pPr algn="ctr"/>
            <a:r>
              <a:rPr lang="en-US" sz="2000" dirty="0">
                <a:solidFill>
                  <a:srgbClr val="000000"/>
                </a:solidFill>
                <a:latin typeface="Lato" panose="020F0502020204030203" pitchFamily="34" charset="0"/>
              </a:rPr>
              <a:t>As part of ESTS – Phase 6</a:t>
            </a:r>
          </a:p>
          <a:p>
            <a:pPr algn="ctr"/>
            <a:endParaRPr lang="en-US" sz="2000" b="0" i="0" u="none" strike="noStrike" baseline="0" dirty="0">
              <a:solidFill>
                <a:srgbClr val="000000"/>
              </a:solidFill>
              <a:latin typeface="Lato" panose="020F0502020204030203" pitchFamily="34" charset="0"/>
            </a:endParaRPr>
          </a:p>
          <a:p>
            <a:pPr algn="ctr"/>
            <a:endParaRPr lang="en-US" sz="2000" dirty="0">
              <a:solidFill>
                <a:srgbClr val="000000"/>
              </a:solidFill>
              <a:latin typeface="Lato" panose="020F0502020204030203" pitchFamily="34" charset="0"/>
            </a:endParaRPr>
          </a:p>
          <a:p>
            <a:pPr algn="ctr"/>
            <a:r>
              <a:rPr lang="en-US" sz="2000" b="1" i="1" u="none" strike="noStrike" baseline="0" dirty="0">
                <a:solidFill>
                  <a:srgbClr val="000000"/>
                </a:solidFill>
                <a:latin typeface="Lato" panose="020F0502020204030203" pitchFamily="34" charset="0"/>
              </a:rPr>
              <a:t>To date – Over 100m of the 875m has been laid in Phase 1 (Eastside)</a:t>
            </a:r>
          </a:p>
          <a:p>
            <a:pPr algn="ctr"/>
            <a:endParaRPr lang="en-US" sz="2000" b="1" i="1" u="none" strike="noStrike" baseline="0" dirty="0">
              <a:solidFill>
                <a:srgbClr val="000000"/>
              </a:solidFill>
              <a:latin typeface="Lato" panose="020F0502020204030203" pitchFamily="34" charset="0"/>
            </a:endParaRPr>
          </a:p>
        </p:txBody>
      </p:sp>
      <p:sp>
        <p:nvSpPr>
          <p:cNvPr id="6" name="Rectangle 5">
            <a:extLst>
              <a:ext uri="{FF2B5EF4-FFF2-40B4-BE49-F238E27FC236}">
                <a16:creationId xmlns:a16="http://schemas.microsoft.com/office/drawing/2014/main" id="{A03E675C-BFA5-50E6-28EF-4018375909A2}"/>
              </a:ext>
            </a:extLst>
          </p:cNvPr>
          <p:cNvSpPr/>
          <p:nvPr/>
        </p:nvSpPr>
        <p:spPr>
          <a:xfrm>
            <a:off x="3718560" y="5432205"/>
            <a:ext cx="4821675" cy="163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2493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F0D5D0-780C-FFA0-78AD-FEA86089F34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1393AA-8C4A-07C4-3950-F2119A5EA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AAE7B72-3B77-2165-B6AF-DEAD9B5CB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60E9944F-AFF4-745B-E89B-64BF297E3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A7A0E5D-EA95-B258-6DFE-580A6A1DD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6EC08B4C-D234-8C59-70DF-01C65CBFBA07}"/>
              </a:ext>
            </a:extLst>
          </p:cNvPr>
          <p:cNvSpPr txBox="1">
            <a:spLocks/>
          </p:cNvSpPr>
          <p:nvPr/>
        </p:nvSpPr>
        <p:spPr>
          <a:xfrm>
            <a:off x="1625062" y="961486"/>
            <a:ext cx="8258176" cy="631825"/>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a:t>ESTS - Overview</a:t>
            </a:r>
            <a:endParaRPr lang="en-US" sz="4400" b="1" dirty="0"/>
          </a:p>
        </p:txBody>
      </p:sp>
      <p:pic>
        <p:nvPicPr>
          <p:cNvPr id="5" name="Picture 4">
            <a:extLst>
              <a:ext uri="{FF2B5EF4-FFF2-40B4-BE49-F238E27FC236}">
                <a16:creationId xmlns:a16="http://schemas.microsoft.com/office/drawing/2014/main" id="{123E0CB9-A12B-AC8B-5CA6-FC08A3918A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46449" y="450190"/>
            <a:ext cx="3300919" cy="2475689"/>
          </a:xfrm>
          <a:prstGeom prst="rect">
            <a:avLst/>
          </a:prstGeom>
        </p:spPr>
      </p:pic>
      <p:pic>
        <p:nvPicPr>
          <p:cNvPr id="6" name="Picture 5">
            <a:extLst>
              <a:ext uri="{FF2B5EF4-FFF2-40B4-BE49-F238E27FC236}">
                <a16:creationId xmlns:a16="http://schemas.microsoft.com/office/drawing/2014/main" id="{6B8300AC-6B32-3D98-0009-111A898E50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2212" y="1945609"/>
            <a:ext cx="5631549" cy="4223662"/>
          </a:xfrm>
          <a:prstGeom prst="rect">
            <a:avLst/>
          </a:prstGeom>
        </p:spPr>
      </p:pic>
      <p:sp>
        <p:nvSpPr>
          <p:cNvPr id="9" name="TextBox 8">
            <a:extLst>
              <a:ext uri="{FF2B5EF4-FFF2-40B4-BE49-F238E27FC236}">
                <a16:creationId xmlns:a16="http://schemas.microsoft.com/office/drawing/2014/main" id="{0BCEEBB8-41FD-AE42-A791-BBF2CA94C929}"/>
              </a:ext>
            </a:extLst>
          </p:cNvPr>
          <p:cNvSpPr txBox="1"/>
          <p:nvPr/>
        </p:nvSpPr>
        <p:spPr>
          <a:xfrm>
            <a:off x="7056213" y="6197305"/>
            <a:ext cx="1602828" cy="523220"/>
          </a:xfrm>
          <a:prstGeom prst="rect">
            <a:avLst/>
          </a:prstGeom>
          <a:noFill/>
        </p:spPr>
        <p:txBody>
          <a:bodyPr wrap="square" rtlCol="0">
            <a:spAutoFit/>
          </a:bodyPr>
          <a:lstStyle/>
          <a:p>
            <a:r>
              <a:rPr lang="en-GB" sz="2800" b="1" dirty="0">
                <a:solidFill>
                  <a:srgbClr val="FF0000"/>
                </a:solidFill>
              </a:rPr>
              <a:t>450mm</a:t>
            </a:r>
          </a:p>
        </p:txBody>
      </p:sp>
      <p:sp>
        <p:nvSpPr>
          <p:cNvPr id="11" name="TextBox 10">
            <a:extLst>
              <a:ext uri="{FF2B5EF4-FFF2-40B4-BE49-F238E27FC236}">
                <a16:creationId xmlns:a16="http://schemas.microsoft.com/office/drawing/2014/main" id="{C020502F-6281-142B-EB49-1C7B4D5D4288}"/>
              </a:ext>
            </a:extLst>
          </p:cNvPr>
          <p:cNvSpPr txBox="1"/>
          <p:nvPr/>
        </p:nvSpPr>
        <p:spPr>
          <a:xfrm>
            <a:off x="-34798" y="5646051"/>
            <a:ext cx="1602828" cy="523220"/>
          </a:xfrm>
          <a:prstGeom prst="rect">
            <a:avLst/>
          </a:prstGeom>
          <a:noFill/>
        </p:spPr>
        <p:txBody>
          <a:bodyPr wrap="square" rtlCol="0">
            <a:spAutoFit/>
          </a:bodyPr>
          <a:lstStyle/>
          <a:p>
            <a:r>
              <a:rPr lang="en-GB" sz="2800" b="1" dirty="0">
                <a:solidFill>
                  <a:srgbClr val="FF0000"/>
                </a:solidFill>
              </a:rPr>
              <a:t>355mm</a:t>
            </a:r>
          </a:p>
        </p:txBody>
      </p:sp>
      <p:cxnSp>
        <p:nvCxnSpPr>
          <p:cNvPr id="15" name="Straight Arrow Connector 14">
            <a:extLst>
              <a:ext uri="{FF2B5EF4-FFF2-40B4-BE49-F238E27FC236}">
                <a16:creationId xmlns:a16="http://schemas.microsoft.com/office/drawing/2014/main" id="{AE989E06-2534-CB87-B04F-85CD59F01F58}"/>
              </a:ext>
            </a:extLst>
          </p:cNvPr>
          <p:cNvCxnSpPr/>
          <p:nvPr/>
        </p:nvCxnSpPr>
        <p:spPr>
          <a:xfrm flipV="1">
            <a:off x="1268396" y="5072932"/>
            <a:ext cx="3188473" cy="6758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FDA9BE4-716B-3C88-1E24-2495A697FE4C}"/>
              </a:ext>
            </a:extLst>
          </p:cNvPr>
          <p:cNvCxnSpPr>
            <a:cxnSpLocks/>
          </p:cNvCxnSpPr>
          <p:nvPr/>
        </p:nvCxnSpPr>
        <p:spPr>
          <a:xfrm flipH="1" flipV="1">
            <a:off x="5074420" y="5072932"/>
            <a:ext cx="2173421" cy="112437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9D883ABD-96D7-CF34-DAF0-7CA4572372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62266" y="3350648"/>
            <a:ext cx="3669284" cy="2201570"/>
          </a:xfrm>
          <a:prstGeom prst="rect">
            <a:avLst/>
          </a:prstGeom>
        </p:spPr>
      </p:pic>
      <p:pic>
        <p:nvPicPr>
          <p:cNvPr id="21" name="officeArt object">
            <a:extLst>
              <a:ext uri="{FF2B5EF4-FFF2-40B4-BE49-F238E27FC236}">
                <a16:creationId xmlns:a16="http://schemas.microsoft.com/office/drawing/2014/main" id="{E5E29620-F060-2F06-6268-F6DFEDBE31DB}"/>
              </a:ext>
            </a:extLst>
          </p:cNvPr>
          <p:cNvPicPr/>
          <p:nvPr/>
        </p:nvPicPr>
        <p:blipFill>
          <a:blip r:embed="rId5"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22" name="TextBox 21">
            <a:extLst>
              <a:ext uri="{FF2B5EF4-FFF2-40B4-BE49-F238E27FC236}">
                <a16:creationId xmlns:a16="http://schemas.microsoft.com/office/drawing/2014/main" id="{0576EF51-FCF0-55EB-73D8-F744AA419F34}"/>
              </a:ext>
            </a:extLst>
          </p:cNvPr>
          <p:cNvSpPr txBox="1"/>
          <p:nvPr/>
        </p:nvSpPr>
        <p:spPr>
          <a:xfrm>
            <a:off x="8914150" y="5499933"/>
            <a:ext cx="2238717" cy="954107"/>
          </a:xfrm>
          <a:prstGeom prst="rect">
            <a:avLst/>
          </a:prstGeom>
          <a:noFill/>
        </p:spPr>
        <p:txBody>
          <a:bodyPr wrap="square" rtlCol="0">
            <a:spAutoFit/>
          </a:bodyPr>
          <a:lstStyle/>
          <a:p>
            <a:pPr algn="ctr"/>
            <a:r>
              <a:rPr lang="en-GB" sz="2800" b="1" dirty="0">
                <a:solidFill>
                  <a:srgbClr val="FF0000"/>
                </a:solidFill>
              </a:rPr>
              <a:t>Pumping Station</a:t>
            </a:r>
          </a:p>
        </p:txBody>
      </p:sp>
    </p:spTree>
    <p:extLst>
      <p:ext uri="{BB962C8B-B14F-4D97-AF65-F5344CB8AC3E}">
        <p14:creationId xmlns:p14="http://schemas.microsoft.com/office/powerpoint/2010/main" val="2736876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48E9C1-1CD7-AF43-7D84-6FE98DA4E7E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2698E9-8E29-5592-EEA2-B72A9845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CD8BC2E2-BF3C-5F10-45F7-2E6D345BC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F964177A-FF42-EFF5-3A75-99C9F0B5C1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E30D7E9-51EE-63D4-4C9A-431EC7D53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F56ACE8E-C3D2-D5B9-966E-78B70C98597F}"/>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EB80BF5E-0C11-39AD-260C-4EF8E03CA9C2}"/>
              </a:ext>
            </a:extLst>
          </p:cNvPr>
          <p:cNvSpPr txBox="1">
            <a:spLocks/>
          </p:cNvSpPr>
          <p:nvPr/>
        </p:nvSpPr>
        <p:spPr>
          <a:xfrm>
            <a:off x="2646642" y="516213"/>
            <a:ext cx="8258176" cy="631825"/>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u="sng" dirty="0"/>
              <a:t>ESTS PHASE 4 – Key Details</a:t>
            </a:r>
            <a:endParaRPr lang="en-US" sz="4400" b="1" dirty="0"/>
          </a:p>
        </p:txBody>
      </p:sp>
      <p:sp>
        <p:nvSpPr>
          <p:cNvPr id="6" name="Rectangle 5">
            <a:extLst>
              <a:ext uri="{FF2B5EF4-FFF2-40B4-BE49-F238E27FC236}">
                <a16:creationId xmlns:a16="http://schemas.microsoft.com/office/drawing/2014/main" id="{67CAAA54-EEDC-B236-BEB5-A573154941CD}"/>
              </a:ext>
            </a:extLst>
          </p:cNvPr>
          <p:cNvSpPr/>
          <p:nvPr/>
        </p:nvSpPr>
        <p:spPr>
          <a:xfrm>
            <a:off x="3718560" y="5443129"/>
            <a:ext cx="4821675" cy="163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01DC2D3-43F0-CAC2-E14D-80FBCEDBFF1C}"/>
              </a:ext>
            </a:extLst>
          </p:cNvPr>
          <p:cNvSpPr txBox="1"/>
          <p:nvPr/>
        </p:nvSpPr>
        <p:spPr>
          <a:xfrm>
            <a:off x="2814761" y="672046"/>
            <a:ext cx="9282089" cy="6247864"/>
          </a:xfrm>
          <a:prstGeom prst="rect">
            <a:avLst/>
          </a:prstGeom>
          <a:noFill/>
        </p:spPr>
        <p:txBody>
          <a:bodyPr wrap="square">
            <a:spAutoFit/>
          </a:bodyPr>
          <a:lstStyle/>
          <a:p>
            <a:pPr algn="ctr"/>
            <a:endParaRPr lang="en-GB" sz="2400" b="0" i="0" u="none" strike="noStrike" baseline="0" dirty="0">
              <a:solidFill>
                <a:srgbClr val="000000"/>
              </a:solidFill>
              <a:latin typeface="Lato" panose="020F0502020204030203" pitchFamily="34" charset="0"/>
            </a:endParaRPr>
          </a:p>
          <a:p>
            <a:r>
              <a:rPr lang="en-GB" sz="2400" b="0" i="0" u="none" strike="noStrike" baseline="0" dirty="0">
                <a:solidFill>
                  <a:srgbClr val="000000"/>
                </a:solidFill>
                <a:latin typeface="Lato" panose="020F0502020204030203" pitchFamily="34" charset="0"/>
              </a:rPr>
              <a:t> </a:t>
            </a:r>
            <a:endParaRPr lang="en-US" dirty="0"/>
          </a:p>
          <a:p>
            <a:r>
              <a:rPr lang="en-US" sz="2000" b="1" u="sng" dirty="0"/>
              <a:t>ESTS - Phase 4</a:t>
            </a:r>
          </a:p>
          <a:p>
            <a:pPr marL="742950" lvl="1" indent="-285750">
              <a:buFont typeface="Arial" panose="020B0604020202020204" pitchFamily="34" charset="0"/>
              <a:buChar char="•"/>
            </a:pPr>
            <a:r>
              <a:rPr lang="en-US" dirty="0">
                <a:solidFill>
                  <a:srgbClr val="000000"/>
                </a:solidFill>
                <a:latin typeface="Lato" panose="020F0502020204030203" pitchFamily="34" charset="0"/>
              </a:rPr>
              <a:t>Divided into 8 smaller stages.</a:t>
            </a:r>
          </a:p>
          <a:p>
            <a:pPr marL="742950" lvl="1" indent="-285750">
              <a:buFont typeface="Arial" panose="020B0604020202020204" pitchFamily="34" charset="0"/>
              <a:buChar char="•"/>
            </a:pPr>
            <a:r>
              <a:rPr lang="en-US" dirty="0">
                <a:solidFill>
                  <a:srgbClr val="000000"/>
                </a:solidFill>
                <a:latin typeface="Lato" panose="020F0502020204030203" pitchFamily="34" charset="0"/>
              </a:rPr>
              <a:t>Total of 808m of dual pipes (355mm &amp; 450mm) for Phase 4.</a:t>
            </a:r>
          </a:p>
          <a:p>
            <a:pPr marL="742950" lvl="1" indent="-285750">
              <a:buFont typeface="Arial" panose="020B0604020202020204" pitchFamily="34" charset="0"/>
              <a:buChar char="•"/>
            </a:pPr>
            <a:r>
              <a:rPr lang="en-US" dirty="0">
                <a:solidFill>
                  <a:srgbClr val="000000"/>
                </a:solidFill>
                <a:latin typeface="Lato" panose="020F0502020204030203" pitchFamily="34" charset="0"/>
              </a:rPr>
              <a:t>From Saluting Battery (exercise park) </a:t>
            </a:r>
            <a:r>
              <a:rPr lang="en-US" dirty="0">
                <a:solidFill>
                  <a:srgbClr val="000000"/>
                </a:solidFill>
                <a:latin typeface="Lato" panose="020F0502020204030203" pitchFamily="34" charset="0"/>
                <a:sym typeface="Wingdings" panose="05000000000000000000" pitchFamily="2" charset="2"/>
              </a:rPr>
              <a:t></a:t>
            </a:r>
            <a:r>
              <a:rPr lang="en-US" dirty="0">
                <a:solidFill>
                  <a:srgbClr val="000000"/>
                </a:solidFill>
                <a:latin typeface="Lato" panose="020F0502020204030203" pitchFamily="34" charset="0"/>
              </a:rPr>
              <a:t> Rosia Road </a:t>
            </a:r>
            <a:r>
              <a:rPr lang="en-US" dirty="0">
                <a:solidFill>
                  <a:srgbClr val="000000"/>
                </a:solidFill>
                <a:latin typeface="Lato" panose="020F0502020204030203" pitchFamily="34" charset="0"/>
                <a:sym typeface="Wingdings" panose="05000000000000000000" pitchFamily="2" charset="2"/>
              </a:rPr>
              <a:t></a:t>
            </a:r>
            <a:r>
              <a:rPr lang="en-US" dirty="0">
                <a:solidFill>
                  <a:srgbClr val="000000"/>
                </a:solidFill>
                <a:latin typeface="Lato" panose="020F0502020204030203" pitchFamily="34" charset="0"/>
              </a:rPr>
              <a:t> Transport Road down South Pavilion Rd discharging at Rosia Parade.</a:t>
            </a:r>
          </a:p>
          <a:p>
            <a:pPr lvl="1"/>
            <a:endParaRPr lang="en-US" dirty="0"/>
          </a:p>
          <a:p>
            <a:r>
              <a:rPr lang="en-US" sz="2000" b="1" u="sng" dirty="0"/>
              <a:t>Contractor = GJBS</a:t>
            </a:r>
          </a:p>
          <a:p>
            <a:pPr lvl="1"/>
            <a:r>
              <a:rPr lang="en-US" b="1" dirty="0">
                <a:solidFill>
                  <a:srgbClr val="000000"/>
                </a:solidFill>
                <a:latin typeface="Lato" panose="020F0502020204030203" pitchFamily="34" charset="0"/>
              </a:rPr>
              <a:t>£1.88m contract</a:t>
            </a:r>
          </a:p>
          <a:p>
            <a:pPr lvl="1"/>
            <a:r>
              <a:rPr lang="en-US" dirty="0">
                <a:solidFill>
                  <a:srgbClr val="000000"/>
                </a:solidFill>
                <a:latin typeface="Lato" panose="020F0502020204030203" pitchFamily="34" charset="0"/>
              </a:rPr>
              <a:t>Entire duration of Phase 4 = 1 year</a:t>
            </a:r>
          </a:p>
          <a:p>
            <a:pPr lvl="1"/>
            <a:endParaRPr lang="en-US" dirty="0"/>
          </a:p>
          <a:p>
            <a:r>
              <a:rPr lang="en-US" dirty="0">
                <a:solidFill>
                  <a:srgbClr val="000000"/>
                </a:solidFill>
                <a:latin typeface="Lato" panose="020F0502020204030203" pitchFamily="34" charset="0"/>
              </a:rPr>
              <a:t>Start on site = </a:t>
            </a:r>
            <a:r>
              <a:rPr lang="en-US" b="1" dirty="0">
                <a:solidFill>
                  <a:srgbClr val="000000"/>
                </a:solidFill>
                <a:latin typeface="Lato" panose="020F0502020204030203" pitchFamily="34" charset="0"/>
              </a:rPr>
              <a:t>Sat 4th October 2025</a:t>
            </a:r>
          </a:p>
          <a:p>
            <a:r>
              <a:rPr lang="en-US" dirty="0"/>
              <a:t> </a:t>
            </a:r>
          </a:p>
          <a:p>
            <a:r>
              <a:rPr lang="en-US" sz="2000" b="1" u="sng" dirty="0"/>
              <a:t>Transport Road Section (ESTS Phase 4)</a:t>
            </a:r>
            <a:br>
              <a:rPr lang="en-US" sz="2000" b="1" u="sng" dirty="0"/>
            </a:br>
            <a:endParaRPr lang="en-US" sz="2000" b="1" u="sng" dirty="0"/>
          </a:p>
          <a:p>
            <a:r>
              <a:rPr lang="en-US" dirty="0">
                <a:solidFill>
                  <a:srgbClr val="000000"/>
                </a:solidFill>
                <a:latin typeface="Lato" panose="020F0502020204030203" pitchFamily="34" charset="0"/>
              </a:rPr>
              <a:t>Duration of this phase of works = 12 Weeks</a:t>
            </a:r>
          </a:p>
          <a:p>
            <a:r>
              <a:rPr lang="en-US" dirty="0">
                <a:solidFill>
                  <a:srgbClr val="000000"/>
                </a:solidFill>
                <a:latin typeface="Lato" panose="020F0502020204030203" pitchFamily="34" charset="0"/>
              </a:rPr>
              <a:t>Total length of pipe for this section = 98m</a:t>
            </a:r>
          </a:p>
          <a:p>
            <a:r>
              <a:rPr lang="en-US" dirty="0">
                <a:solidFill>
                  <a:srgbClr val="000000"/>
                </a:solidFill>
                <a:latin typeface="Lato" panose="020F0502020204030203" pitchFamily="34" charset="0"/>
              </a:rPr>
              <a:t>Avg excavation depth 2.4m</a:t>
            </a:r>
          </a:p>
          <a:p>
            <a:r>
              <a:rPr lang="en-US" dirty="0">
                <a:solidFill>
                  <a:srgbClr val="000000"/>
                </a:solidFill>
                <a:latin typeface="Lato" panose="020F0502020204030203" pitchFamily="34" charset="0"/>
              </a:rPr>
              <a:t>Avg trench width 2m</a:t>
            </a:r>
          </a:p>
          <a:p>
            <a:pPr algn="ctr"/>
            <a:endParaRPr lang="en-US" sz="2000" b="1" i="1" u="none" strike="noStrike" baseline="0" dirty="0">
              <a:solidFill>
                <a:srgbClr val="000000"/>
              </a:solidFill>
              <a:latin typeface="Lato" panose="020F0502020204030203" pitchFamily="34" charset="0"/>
            </a:endParaRPr>
          </a:p>
        </p:txBody>
      </p:sp>
    </p:spTree>
    <p:extLst>
      <p:ext uri="{BB962C8B-B14F-4D97-AF65-F5344CB8AC3E}">
        <p14:creationId xmlns:p14="http://schemas.microsoft.com/office/powerpoint/2010/main" val="3797681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AB8A92-C74A-8A68-5F56-3922B2B250D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F4EE44A-B18D-4972-6459-70F789841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2430B162-BE21-A262-6169-83FE06773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32BE650-97BF-D200-AEF7-A9F1EF2B6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F8EC683-7A6E-0BB2-BED6-062B2536E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A1D6B3D2-B828-E992-AA56-D65449EFB6F3}"/>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CF67C86C-9DE6-F76F-7190-97700A8673EF}"/>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C6E0A48C-FE56-A634-7900-07E504723329}"/>
              </a:ext>
            </a:extLst>
          </p:cNvPr>
          <p:cNvSpPr txBox="1"/>
          <p:nvPr/>
        </p:nvSpPr>
        <p:spPr>
          <a:xfrm>
            <a:off x="2535324" y="1305782"/>
            <a:ext cx="8311133" cy="4154984"/>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r>
              <a:rPr lang="en-GB" sz="3200" b="0" i="0" u="none" strike="noStrike" baseline="0" dirty="0">
                <a:solidFill>
                  <a:srgbClr val="000000"/>
                </a:solidFill>
                <a:latin typeface="Lato" panose="020F0502020204030203" pitchFamily="34" charset="0"/>
              </a:rPr>
              <a:t> </a:t>
            </a:r>
            <a:r>
              <a:rPr lang="en-GB" sz="3600" b="1" i="0" u="none" strike="noStrike" baseline="0" dirty="0">
                <a:solidFill>
                  <a:srgbClr val="000000"/>
                </a:solidFill>
                <a:latin typeface="Lato" panose="020F0502020204030203" pitchFamily="34" charset="0"/>
              </a:rPr>
              <a:t>Traffic Flow</a:t>
            </a:r>
            <a:endParaRPr lang="en-GB" sz="2800" b="1" i="0" u="none" strike="noStrike" baseline="0" dirty="0">
              <a:solidFill>
                <a:srgbClr val="000000"/>
              </a:solidFill>
              <a:latin typeface="Lato" panose="020F0502020204030203" pitchFamily="34" charset="0"/>
            </a:endParaRPr>
          </a:p>
          <a:p>
            <a:pPr algn="ctr"/>
            <a:endParaRPr lang="en-GB" sz="2800" b="1" i="0" u="none" strike="noStrike" baseline="0" dirty="0">
              <a:solidFill>
                <a:srgbClr val="000000"/>
              </a:solidFill>
              <a:latin typeface="Lato" panose="020F0502020204030203" pitchFamily="34" charset="0"/>
            </a:endParaRPr>
          </a:p>
          <a:p>
            <a:pPr algn="ctr"/>
            <a:r>
              <a:rPr lang="en-GB" sz="2800" dirty="0">
                <a:solidFill>
                  <a:srgbClr val="000000"/>
                </a:solidFill>
                <a:latin typeface="Lato" panose="020F0502020204030203" pitchFamily="34" charset="0"/>
              </a:rPr>
              <a:t>Parking</a:t>
            </a:r>
          </a:p>
          <a:p>
            <a:pPr algn="ctr"/>
            <a:endParaRPr lang="en-GB" sz="2800" i="0" u="none" strike="noStrike" baseline="0" dirty="0">
              <a:solidFill>
                <a:srgbClr val="000000"/>
              </a:solidFill>
              <a:latin typeface="Lato" panose="020F0502020204030203" pitchFamily="34" charset="0"/>
            </a:endParaRPr>
          </a:p>
          <a:p>
            <a:pPr algn="ctr"/>
            <a:r>
              <a:rPr lang="en-GB" sz="2800" dirty="0">
                <a:solidFill>
                  <a:srgbClr val="000000"/>
                </a:solidFill>
                <a:latin typeface="Lato" panose="020F0502020204030203" pitchFamily="34" charset="0"/>
              </a:rPr>
              <a:t>Bus Routes</a:t>
            </a:r>
          </a:p>
          <a:p>
            <a:pPr algn="ctr"/>
            <a:endParaRPr lang="en-GB" sz="2800" dirty="0">
              <a:solidFill>
                <a:srgbClr val="000000"/>
              </a:solidFill>
              <a:latin typeface="Lato" panose="020F0502020204030203" pitchFamily="34" charset="0"/>
            </a:endParaRPr>
          </a:p>
          <a:p>
            <a:pPr algn="ctr"/>
            <a:endParaRPr lang="en-GB" sz="2800" b="1"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2" name="Rectangle 1">
            <a:extLst>
              <a:ext uri="{FF2B5EF4-FFF2-40B4-BE49-F238E27FC236}">
                <a16:creationId xmlns:a16="http://schemas.microsoft.com/office/drawing/2014/main" id="{7E5E55ED-3CC1-17BD-6A41-54C9DD551A30}"/>
              </a:ext>
            </a:extLst>
          </p:cNvPr>
          <p:cNvSpPr/>
          <p:nvPr/>
        </p:nvSpPr>
        <p:spPr>
          <a:xfrm>
            <a:off x="3718560" y="5432205"/>
            <a:ext cx="4821675" cy="163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3921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603245-4D26-4A3E-CCF7-F7C1F5B0EFE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243B47-660D-CB8F-F3EC-4EC167B0A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2CA21F2F-59E9-E206-B258-710FE16F6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00C557B5-B7BA-F3CF-9296-0B6CD0B8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23B096F-13FF-2158-0B16-173B71D93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3493C196-3E1A-AD45-BD98-48DA42B168C9}"/>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88699AE2-51A9-C20A-0B00-58B84B0CED11}"/>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A64C92EA-66BD-37D3-3F16-FEA789E79947}"/>
              </a:ext>
            </a:extLst>
          </p:cNvPr>
          <p:cNvSpPr txBox="1"/>
          <p:nvPr/>
        </p:nvSpPr>
        <p:spPr>
          <a:xfrm>
            <a:off x="1322490" y="763040"/>
            <a:ext cx="8311133" cy="2677656"/>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r>
              <a:rPr lang="en-GB" sz="3200" b="0" i="0" u="none" strike="noStrike" baseline="0" dirty="0">
                <a:solidFill>
                  <a:srgbClr val="000000"/>
                </a:solidFill>
                <a:latin typeface="Lato" panose="020F0502020204030203" pitchFamily="34" charset="0"/>
              </a:rPr>
              <a:t> </a:t>
            </a:r>
            <a:r>
              <a:rPr lang="en-GB" sz="4000" b="1" i="0" u="none" strike="noStrike" baseline="0" dirty="0">
                <a:solidFill>
                  <a:srgbClr val="000000"/>
                </a:solidFill>
                <a:latin typeface="Lato" panose="020F0502020204030203" pitchFamily="34" charset="0"/>
              </a:rPr>
              <a:t>Traffic Flow</a:t>
            </a:r>
          </a:p>
          <a:p>
            <a:pPr algn="ctr"/>
            <a:endParaRPr lang="en-GB" sz="4000" b="1" dirty="0">
              <a:solidFill>
                <a:srgbClr val="000000"/>
              </a:solidFill>
              <a:latin typeface="Lato" panose="020F0502020204030203" pitchFamily="34" charset="0"/>
            </a:endParaRPr>
          </a:p>
          <a:p>
            <a:pPr algn="ctr"/>
            <a:endParaRPr lang="en-GB" sz="2800" b="1" i="0" u="none" strike="noStrike" baseline="0"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2" name="TextBox 1">
            <a:extLst>
              <a:ext uri="{FF2B5EF4-FFF2-40B4-BE49-F238E27FC236}">
                <a16:creationId xmlns:a16="http://schemas.microsoft.com/office/drawing/2014/main" id="{3FEC0238-DFF8-9B3A-1091-C2D3E93817A4}"/>
              </a:ext>
            </a:extLst>
          </p:cNvPr>
          <p:cNvSpPr txBox="1"/>
          <p:nvPr/>
        </p:nvSpPr>
        <p:spPr>
          <a:xfrm>
            <a:off x="530617" y="2549652"/>
            <a:ext cx="7202489" cy="5016758"/>
          </a:xfrm>
          <a:prstGeom prst="rect">
            <a:avLst/>
          </a:prstGeom>
          <a:noFill/>
        </p:spPr>
        <p:txBody>
          <a:bodyPr wrap="square" rtlCol="0">
            <a:spAutoFit/>
          </a:bodyPr>
          <a:lstStyle/>
          <a:p>
            <a:r>
              <a:rPr lang="en-GB" sz="2000" dirty="0">
                <a:solidFill>
                  <a:srgbClr val="000000"/>
                </a:solidFill>
                <a:latin typeface="Lato" panose="020F0502020204030203" pitchFamily="34" charset="0"/>
              </a:rPr>
              <a:t>Traffic coming down South Pavilion Road will continue down to Rosia Road and Rosia Bay.</a:t>
            </a: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Traffic coming up Cumberland Road will not be able to continue towards Rosia Bay.</a:t>
            </a: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Traffic coming from Nelson’s View and Rosia Bay Area will not be able to go up South Pavilion Road and will be diverted along Rosia Road.</a:t>
            </a:r>
          </a:p>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        CLOSED	                REVERSE FLOW	              UNCHANGED</a:t>
            </a:r>
          </a:p>
          <a:p>
            <a:endParaRPr lang="en-GB" sz="2000" dirty="0">
              <a:solidFill>
                <a:srgbClr val="000000"/>
              </a:solidFill>
              <a:latin typeface="Lato" panose="020F0502020204030203" pitchFamily="34" charset="0"/>
            </a:endParaRPr>
          </a:p>
          <a:p>
            <a:r>
              <a:rPr lang="en-GB" sz="2000" dirty="0">
                <a:solidFill>
                  <a:srgbClr val="000000"/>
                </a:solidFill>
                <a:latin typeface="Lato" panose="020F0502020204030203" pitchFamily="34" charset="0"/>
              </a:rPr>
              <a:t> </a:t>
            </a:r>
            <a:endParaRPr lang="en-GB" dirty="0">
              <a:solidFill>
                <a:srgbClr val="000000"/>
              </a:solidFill>
              <a:latin typeface="Lato" panose="020F0502020204030203" pitchFamily="34" charset="0"/>
            </a:endParaRPr>
          </a:p>
          <a:p>
            <a:endParaRPr lang="en-GB" sz="2000" dirty="0"/>
          </a:p>
        </p:txBody>
      </p:sp>
      <p:pic>
        <p:nvPicPr>
          <p:cNvPr id="6" name="Picture 5">
            <a:extLst>
              <a:ext uri="{FF2B5EF4-FFF2-40B4-BE49-F238E27FC236}">
                <a16:creationId xmlns:a16="http://schemas.microsoft.com/office/drawing/2014/main" id="{BAFF9A80-EB0D-0B89-B950-E1CBFD280287}"/>
              </a:ext>
            </a:extLst>
          </p:cNvPr>
          <p:cNvPicPr>
            <a:picLocks noChangeAspect="1"/>
          </p:cNvPicPr>
          <p:nvPr/>
        </p:nvPicPr>
        <p:blipFill>
          <a:blip r:embed="rId3"/>
          <a:stretch>
            <a:fillRect/>
          </a:stretch>
        </p:blipFill>
        <p:spPr>
          <a:xfrm>
            <a:off x="8082433" y="1470043"/>
            <a:ext cx="3696099" cy="5308816"/>
          </a:xfrm>
          <a:prstGeom prst="rect">
            <a:avLst/>
          </a:prstGeom>
        </p:spPr>
      </p:pic>
      <p:cxnSp>
        <p:nvCxnSpPr>
          <p:cNvPr id="9" name="Straight Arrow Connector 8">
            <a:extLst>
              <a:ext uri="{FF2B5EF4-FFF2-40B4-BE49-F238E27FC236}">
                <a16:creationId xmlns:a16="http://schemas.microsoft.com/office/drawing/2014/main" id="{5E1C470D-2DF1-C389-086D-13BC8B38A29E}"/>
              </a:ext>
            </a:extLst>
          </p:cNvPr>
          <p:cNvCxnSpPr/>
          <p:nvPr/>
        </p:nvCxnSpPr>
        <p:spPr>
          <a:xfrm>
            <a:off x="11187485" y="2390626"/>
            <a:ext cx="0" cy="31805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CDF30B68-91FD-F9FA-463A-EE60BD3C596E}"/>
              </a:ext>
            </a:extLst>
          </p:cNvPr>
          <p:cNvCxnSpPr/>
          <p:nvPr/>
        </p:nvCxnSpPr>
        <p:spPr>
          <a:xfrm>
            <a:off x="11187485" y="2843851"/>
            <a:ext cx="0" cy="31805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9799F862-DA64-2DC4-6A90-596FF802FAEA}"/>
              </a:ext>
            </a:extLst>
          </p:cNvPr>
          <p:cNvCxnSpPr>
            <a:cxnSpLocks/>
          </p:cNvCxnSpPr>
          <p:nvPr/>
        </p:nvCxnSpPr>
        <p:spPr>
          <a:xfrm flipH="1">
            <a:off x="11101096" y="3353625"/>
            <a:ext cx="86389" cy="33080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B5B04C03-EECD-CD67-D2F1-6652D2193046}"/>
              </a:ext>
            </a:extLst>
          </p:cNvPr>
          <p:cNvCxnSpPr>
            <a:cxnSpLocks/>
          </p:cNvCxnSpPr>
          <p:nvPr/>
        </p:nvCxnSpPr>
        <p:spPr>
          <a:xfrm flipH="1">
            <a:off x="10879156" y="3726128"/>
            <a:ext cx="210180" cy="31805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456ED3E1-4733-37DC-AE82-83A1E74C0825}"/>
              </a:ext>
            </a:extLst>
          </p:cNvPr>
          <p:cNvCxnSpPr>
            <a:cxnSpLocks/>
          </p:cNvCxnSpPr>
          <p:nvPr/>
        </p:nvCxnSpPr>
        <p:spPr>
          <a:xfrm flipH="1">
            <a:off x="10605366" y="4124451"/>
            <a:ext cx="210180" cy="31805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D31601A9-6CC9-2162-8AB4-39DF9BBE84E9}"/>
              </a:ext>
            </a:extLst>
          </p:cNvPr>
          <p:cNvCxnSpPr>
            <a:cxnSpLocks/>
          </p:cNvCxnSpPr>
          <p:nvPr/>
        </p:nvCxnSpPr>
        <p:spPr>
          <a:xfrm flipH="1">
            <a:off x="10495722" y="4466039"/>
            <a:ext cx="109644" cy="365638"/>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9247FC4B-0B5F-13EE-F5CC-A2FA99FDBDAA}"/>
              </a:ext>
            </a:extLst>
          </p:cNvPr>
          <p:cNvCxnSpPr>
            <a:cxnSpLocks/>
          </p:cNvCxnSpPr>
          <p:nvPr/>
        </p:nvCxnSpPr>
        <p:spPr>
          <a:xfrm>
            <a:off x="10479820" y="4910587"/>
            <a:ext cx="0" cy="326606"/>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FC22B387-EE04-E260-3558-1A69B8F38818}"/>
              </a:ext>
            </a:extLst>
          </p:cNvPr>
          <p:cNvCxnSpPr>
            <a:cxnSpLocks/>
          </p:cNvCxnSpPr>
          <p:nvPr/>
        </p:nvCxnSpPr>
        <p:spPr>
          <a:xfrm>
            <a:off x="10463917" y="5349962"/>
            <a:ext cx="246539" cy="37926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E43B9084-3D25-8180-9EC0-EAFC431FACDA}"/>
              </a:ext>
            </a:extLst>
          </p:cNvPr>
          <p:cNvCxnSpPr>
            <a:cxnSpLocks/>
          </p:cNvCxnSpPr>
          <p:nvPr/>
        </p:nvCxnSpPr>
        <p:spPr>
          <a:xfrm flipH="1" flipV="1">
            <a:off x="10676028" y="6437665"/>
            <a:ext cx="373656" cy="176410"/>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4E92394C-C5D0-AE3B-9BDF-D8A58285F01F}"/>
              </a:ext>
            </a:extLst>
          </p:cNvPr>
          <p:cNvCxnSpPr>
            <a:cxnSpLocks/>
          </p:cNvCxnSpPr>
          <p:nvPr/>
        </p:nvCxnSpPr>
        <p:spPr>
          <a:xfrm>
            <a:off x="10992246" y="6127547"/>
            <a:ext cx="246539" cy="37926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541FEF80-8860-60C3-CC3D-F93220578D83}"/>
              </a:ext>
            </a:extLst>
          </p:cNvPr>
          <p:cNvCxnSpPr>
            <a:cxnSpLocks/>
          </p:cNvCxnSpPr>
          <p:nvPr/>
        </p:nvCxnSpPr>
        <p:spPr>
          <a:xfrm>
            <a:off x="10745707" y="5755228"/>
            <a:ext cx="246539" cy="379262"/>
          </a:xfrm>
          <a:prstGeom prst="straightConnector1">
            <a:avLst/>
          </a:prstGeom>
          <a:ln w="19050" cap="flat" cmpd="sng" algn="ctr">
            <a:solidFill>
              <a:schemeClr val="dk1"/>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24F2A59F-3D23-CA5E-784C-90123DFAF3FA}"/>
              </a:ext>
            </a:extLst>
          </p:cNvPr>
          <p:cNvCxnSpPr>
            <a:cxnSpLocks/>
          </p:cNvCxnSpPr>
          <p:nvPr/>
        </p:nvCxnSpPr>
        <p:spPr>
          <a:xfrm flipH="1" flipV="1">
            <a:off x="10281237" y="6197404"/>
            <a:ext cx="342523" cy="239547"/>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06D6EA97-3FEA-98C2-8C79-9DD961BF201F}"/>
              </a:ext>
            </a:extLst>
          </p:cNvPr>
          <p:cNvCxnSpPr>
            <a:cxnSpLocks/>
          </p:cNvCxnSpPr>
          <p:nvPr/>
        </p:nvCxnSpPr>
        <p:spPr>
          <a:xfrm flipH="1" flipV="1">
            <a:off x="9724445" y="5944859"/>
            <a:ext cx="443953" cy="182688"/>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B6EC4525-C2A2-1B50-EF24-C95E80F7E5FF}"/>
              </a:ext>
            </a:extLst>
          </p:cNvPr>
          <p:cNvCxnSpPr>
            <a:cxnSpLocks/>
          </p:cNvCxnSpPr>
          <p:nvPr/>
        </p:nvCxnSpPr>
        <p:spPr>
          <a:xfrm flipH="1" flipV="1">
            <a:off x="9202402" y="5796943"/>
            <a:ext cx="443953" cy="182688"/>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05C1769D-A9AC-33B6-8E2C-CEEBDCA7B243}"/>
              </a:ext>
            </a:extLst>
          </p:cNvPr>
          <p:cNvCxnSpPr>
            <a:cxnSpLocks/>
          </p:cNvCxnSpPr>
          <p:nvPr/>
        </p:nvCxnSpPr>
        <p:spPr>
          <a:xfrm flipV="1">
            <a:off x="8975266" y="2455757"/>
            <a:ext cx="0" cy="50584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5E143CCA-560A-F4D8-A289-73906683846B}"/>
              </a:ext>
            </a:extLst>
          </p:cNvPr>
          <p:cNvCxnSpPr>
            <a:cxnSpLocks/>
          </p:cNvCxnSpPr>
          <p:nvPr/>
        </p:nvCxnSpPr>
        <p:spPr>
          <a:xfrm flipV="1">
            <a:off x="8975266" y="3087420"/>
            <a:ext cx="0" cy="50584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3">
            <a:extLst>
              <a:ext uri="{FF2B5EF4-FFF2-40B4-BE49-F238E27FC236}">
                <a16:creationId xmlns:a16="http://schemas.microsoft.com/office/drawing/2014/main" id="{E721CE5B-1087-E3E7-697E-38F1E14CB154}"/>
              </a:ext>
            </a:extLst>
          </p:cNvPr>
          <p:cNvCxnSpPr>
            <a:cxnSpLocks/>
          </p:cNvCxnSpPr>
          <p:nvPr/>
        </p:nvCxnSpPr>
        <p:spPr>
          <a:xfrm flipV="1">
            <a:off x="8975266" y="3684426"/>
            <a:ext cx="0" cy="50584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5" name="Straight Arrow Connector 44">
            <a:extLst>
              <a:ext uri="{FF2B5EF4-FFF2-40B4-BE49-F238E27FC236}">
                <a16:creationId xmlns:a16="http://schemas.microsoft.com/office/drawing/2014/main" id="{C1215E3E-A78D-47E2-12D2-0272C6D459AB}"/>
              </a:ext>
            </a:extLst>
          </p:cNvPr>
          <p:cNvCxnSpPr>
            <a:cxnSpLocks/>
          </p:cNvCxnSpPr>
          <p:nvPr/>
        </p:nvCxnSpPr>
        <p:spPr>
          <a:xfrm flipV="1">
            <a:off x="8977786" y="4283477"/>
            <a:ext cx="0" cy="50584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66A8362A-91C3-B601-C141-7965558DA422}"/>
              </a:ext>
            </a:extLst>
          </p:cNvPr>
          <p:cNvCxnSpPr>
            <a:cxnSpLocks/>
          </p:cNvCxnSpPr>
          <p:nvPr/>
        </p:nvCxnSpPr>
        <p:spPr>
          <a:xfrm flipV="1">
            <a:off x="8908330" y="4831677"/>
            <a:ext cx="66936" cy="51828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9BDCBF32-A545-7118-8536-0576689A93C5}"/>
              </a:ext>
            </a:extLst>
          </p:cNvPr>
          <p:cNvCxnSpPr>
            <a:cxnSpLocks/>
          </p:cNvCxnSpPr>
          <p:nvPr/>
        </p:nvCxnSpPr>
        <p:spPr>
          <a:xfrm flipH="1" flipV="1">
            <a:off x="8923946" y="5402102"/>
            <a:ext cx="250451" cy="381986"/>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pic>
        <p:nvPicPr>
          <p:cNvPr id="4098" name="Picture 2" descr="No entry traffic sign - Signs 2 Safety">
            <a:extLst>
              <a:ext uri="{FF2B5EF4-FFF2-40B4-BE49-F238E27FC236}">
                <a16:creationId xmlns:a16="http://schemas.microsoft.com/office/drawing/2014/main" id="{2D143B0C-B417-85CD-230E-5CFB550B5D9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801318" y="2441915"/>
            <a:ext cx="247853" cy="24340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No entry traffic sign - Signs 2 Safety">
            <a:extLst>
              <a:ext uri="{FF2B5EF4-FFF2-40B4-BE49-F238E27FC236}">
                <a16:creationId xmlns:a16="http://schemas.microsoft.com/office/drawing/2014/main" id="{A0F5FFB3-FCD3-2084-39E7-B18C357BF83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02691" y="4477221"/>
            <a:ext cx="247853" cy="24340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No entry traffic sign - Signs 2 Safety">
            <a:extLst>
              <a:ext uri="{FF2B5EF4-FFF2-40B4-BE49-F238E27FC236}">
                <a16:creationId xmlns:a16="http://schemas.microsoft.com/office/drawing/2014/main" id="{AD72A220-AB87-70B6-523A-FDDFFBED0A3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215299" y="6446079"/>
            <a:ext cx="247853" cy="243402"/>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BCD010D3-8066-705B-00CB-5769B7490992}"/>
              </a:ext>
            </a:extLst>
          </p:cNvPr>
          <p:cNvSpPr/>
          <p:nvPr/>
        </p:nvSpPr>
        <p:spPr>
          <a:xfrm>
            <a:off x="3126589" y="5978115"/>
            <a:ext cx="2112397" cy="246931"/>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FA3263E7-0041-B2C7-B561-758E937AE80C}"/>
              </a:ext>
            </a:extLst>
          </p:cNvPr>
          <p:cNvSpPr/>
          <p:nvPr/>
        </p:nvSpPr>
        <p:spPr>
          <a:xfrm>
            <a:off x="507096" y="5978115"/>
            <a:ext cx="2112397" cy="24693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53">
            <a:extLst>
              <a:ext uri="{FF2B5EF4-FFF2-40B4-BE49-F238E27FC236}">
                <a16:creationId xmlns:a16="http://schemas.microsoft.com/office/drawing/2014/main" id="{0B692421-6845-E55E-EA96-EF72CC747A74}"/>
              </a:ext>
            </a:extLst>
          </p:cNvPr>
          <p:cNvSpPr/>
          <p:nvPr/>
        </p:nvSpPr>
        <p:spPr>
          <a:xfrm>
            <a:off x="5620709" y="5978115"/>
            <a:ext cx="2112397" cy="246931"/>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7A380BEE-B3AC-E026-09DE-BFB6640EED05}"/>
              </a:ext>
            </a:extLst>
          </p:cNvPr>
          <p:cNvSpPr/>
          <p:nvPr/>
        </p:nvSpPr>
        <p:spPr>
          <a:xfrm>
            <a:off x="3718561" y="5432206"/>
            <a:ext cx="4340352" cy="153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641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B58DCC-3F15-833E-A0D9-E191333F23A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C46C862-BFE5-B267-E24A-5EC1A5998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7B218CEF-A3C8-578C-673D-83602CB26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9814F5AC-8F50-A852-4047-4799408C8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5D9C18E-75F8-8D0A-582A-942B77CCA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E4446165-514F-358F-89E7-C897FB88409C}"/>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pic>
        <p:nvPicPr>
          <p:cNvPr id="9" name="Picture 8" descr="A map of a city&#10;&#10;AI-generated content may be incorrect.">
            <a:extLst>
              <a:ext uri="{FF2B5EF4-FFF2-40B4-BE49-F238E27FC236}">
                <a16:creationId xmlns:a16="http://schemas.microsoft.com/office/drawing/2014/main" id="{4B5D5525-458D-D3E1-217A-EA216E7BBC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3105"/>
            <a:ext cx="12192000" cy="6651789"/>
          </a:xfrm>
          <a:prstGeom prst="rect">
            <a:avLst/>
          </a:prstGeom>
        </p:spPr>
      </p:pic>
    </p:spTree>
    <p:extLst>
      <p:ext uri="{BB962C8B-B14F-4D97-AF65-F5344CB8AC3E}">
        <p14:creationId xmlns:p14="http://schemas.microsoft.com/office/powerpoint/2010/main" val="132172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03245-4D26-4A3E-CCF7-F7C1F5B0EFEA}"/>
            </a:ext>
          </a:extLst>
        </p:cNvPr>
        <p:cNvGrpSpPr/>
        <p:nvPr/>
      </p:nvGrpSpPr>
      <p:grpSpPr>
        <a:xfrm>
          <a:off x="0" y="0"/>
          <a:ext cx="0" cy="0"/>
          <a:chOff x="0" y="0"/>
          <a:chExt cx="0" cy="0"/>
        </a:xfrm>
      </p:grpSpPr>
      <p:pic>
        <p:nvPicPr>
          <p:cNvPr id="4" name="officeArt object">
            <a:extLst>
              <a:ext uri="{FF2B5EF4-FFF2-40B4-BE49-F238E27FC236}">
                <a16:creationId xmlns:a16="http://schemas.microsoft.com/office/drawing/2014/main" id="{3493C196-3E1A-AD45-BD98-48DA42B168C9}"/>
              </a:ext>
            </a:extLst>
          </p:cNvPr>
          <p:cNvPicPr/>
          <p:nvPr/>
        </p:nvPicPr>
        <p:blipFill>
          <a:blip r:embed="rId2" cstate="print">
            <a:extLst>
              <a:ext uri="{28A0092B-C50C-407E-A947-70E740481C1C}">
                <a14:useLocalDpi xmlns:a14="http://schemas.microsoft.com/office/drawing/2010/main"/>
              </a:ext>
            </a:extLst>
          </a:blip>
          <a:stretch>
            <a:fillRect/>
          </a:stretch>
        </p:blipFill>
        <p:spPr>
          <a:xfrm>
            <a:off x="174314" y="102253"/>
            <a:ext cx="2699365" cy="1897362"/>
          </a:xfrm>
          <a:prstGeom prst="rect">
            <a:avLst/>
          </a:prstGeom>
          <a:ln w="12700" cap="flat">
            <a:noFill/>
            <a:miter lim="400000"/>
          </a:ln>
          <a:effectLst/>
        </p:spPr>
      </p:pic>
      <p:sp>
        <p:nvSpPr>
          <p:cNvPr id="16" name="Content Placeholder 2">
            <a:extLst>
              <a:ext uri="{FF2B5EF4-FFF2-40B4-BE49-F238E27FC236}">
                <a16:creationId xmlns:a16="http://schemas.microsoft.com/office/drawing/2014/main" id="{88699AE2-51A9-C20A-0B00-58B84B0CED11}"/>
              </a:ext>
            </a:extLst>
          </p:cNvPr>
          <p:cNvSpPr txBox="1">
            <a:spLocks/>
          </p:cNvSpPr>
          <p:nvPr/>
        </p:nvSpPr>
        <p:spPr>
          <a:xfrm>
            <a:off x="2842920" y="419109"/>
            <a:ext cx="8258176" cy="63182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t>Impacts of Phase 4 – Transport Road</a:t>
            </a:r>
          </a:p>
        </p:txBody>
      </p:sp>
      <p:sp>
        <p:nvSpPr>
          <p:cNvPr id="3" name="TextBox 2">
            <a:extLst>
              <a:ext uri="{FF2B5EF4-FFF2-40B4-BE49-F238E27FC236}">
                <a16:creationId xmlns:a16="http://schemas.microsoft.com/office/drawing/2014/main" id="{A64C92EA-66BD-37D3-3F16-FEA789E79947}"/>
              </a:ext>
            </a:extLst>
          </p:cNvPr>
          <p:cNvSpPr txBox="1"/>
          <p:nvPr/>
        </p:nvSpPr>
        <p:spPr>
          <a:xfrm>
            <a:off x="2708269" y="735021"/>
            <a:ext cx="9285462" cy="2616101"/>
          </a:xfrm>
          <a:prstGeom prst="rect">
            <a:avLst/>
          </a:prstGeom>
          <a:noFill/>
        </p:spPr>
        <p:txBody>
          <a:bodyPr wrap="square">
            <a:spAutoFit/>
          </a:bodyPr>
          <a:lstStyle/>
          <a:p>
            <a:pPr algn="ctr"/>
            <a:endParaRPr lang="en-GB" sz="3200" b="0" i="0" u="none" strike="noStrike" baseline="0" dirty="0">
              <a:solidFill>
                <a:srgbClr val="000000"/>
              </a:solidFill>
              <a:latin typeface="Lato" panose="020F0502020204030203" pitchFamily="34" charset="0"/>
            </a:endParaRPr>
          </a:p>
          <a:p>
            <a:pPr algn="ctr"/>
            <a:r>
              <a:rPr lang="en-GB" sz="3200" b="0" i="0" u="none" strike="noStrike" baseline="0" dirty="0">
                <a:solidFill>
                  <a:srgbClr val="000000"/>
                </a:solidFill>
                <a:latin typeface="Lato" panose="020F0502020204030203" pitchFamily="34" charset="0"/>
              </a:rPr>
              <a:t> </a:t>
            </a:r>
            <a:r>
              <a:rPr lang="en-GB" sz="3600" b="1" i="0" u="none" strike="noStrike" baseline="0" dirty="0">
                <a:solidFill>
                  <a:srgbClr val="000000"/>
                </a:solidFill>
                <a:latin typeface="Lato" panose="020F0502020204030203" pitchFamily="34" charset="0"/>
              </a:rPr>
              <a:t>Traffic Flow – Both Worlds Traffic Lights</a:t>
            </a:r>
          </a:p>
          <a:p>
            <a:pPr algn="ctr"/>
            <a:endParaRPr lang="en-GB" sz="4000" b="1" dirty="0">
              <a:solidFill>
                <a:srgbClr val="000000"/>
              </a:solidFill>
              <a:latin typeface="Lato" panose="020F0502020204030203" pitchFamily="34" charset="0"/>
            </a:endParaRPr>
          </a:p>
          <a:p>
            <a:pPr algn="ctr"/>
            <a:endParaRPr lang="en-GB" sz="2800" b="1" i="0" u="none" strike="noStrike" baseline="0" dirty="0">
              <a:solidFill>
                <a:srgbClr val="000000"/>
              </a:solidFill>
              <a:latin typeface="Lato" panose="020F0502020204030203" pitchFamily="34" charset="0"/>
            </a:endParaRPr>
          </a:p>
          <a:p>
            <a:pPr algn="ctr"/>
            <a:endParaRPr lang="en-GB" sz="2800" b="0" i="0" u="none" strike="noStrike" baseline="0" dirty="0">
              <a:solidFill>
                <a:srgbClr val="000000"/>
              </a:solidFill>
              <a:latin typeface="Lato" panose="020F0502020204030203" pitchFamily="34" charset="0"/>
            </a:endParaRPr>
          </a:p>
        </p:txBody>
      </p:sp>
      <p:sp>
        <p:nvSpPr>
          <p:cNvPr id="55" name="Rectangle 54">
            <a:extLst>
              <a:ext uri="{FF2B5EF4-FFF2-40B4-BE49-F238E27FC236}">
                <a16:creationId xmlns:a16="http://schemas.microsoft.com/office/drawing/2014/main" id="{7A380BEE-B3AC-E026-09DE-BFB6640EED05}"/>
              </a:ext>
            </a:extLst>
          </p:cNvPr>
          <p:cNvSpPr/>
          <p:nvPr/>
        </p:nvSpPr>
        <p:spPr>
          <a:xfrm>
            <a:off x="3718561" y="4904667"/>
            <a:ext cx="4340352" cy="153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314" y="2256128"/>
            <a:ext cx="5829221" cy="2952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64510" y="2256128"/>
            <a:ext cx="5829221" cy="2952000"/>
          </a:xfrm>
          <a:prstGeom prst="rect">
            <a:avLst/>
          </a:prstGeom>
        </p:spPr>
      </p:pic>
      <p:sp>
        <p:nvSpPr>
          <p:cNvPr id="15" name="Freeform 14"/>
          <p:cNvSpPr/>
          <p:nvPr/>
        </p:nvSpPr>
        <p:spPr>
          <a:xfrm>
            <a:off x="1689100" y="3244361"/>
            <a:ext cx="3632200" cy="527050"/>
          </a:xfrm>
          <a:custGeom>
            <a:avLst/>
            <a:gdLst>
              <a:gd name="connsiteX0" fmla="*/ 0 w 3632200"/>
              <a:gd name="connsiteY0" fmla="*/ 527050 h 527050"/>
              <a:gd name="connsiteX1" fmla="*/ 215900 w 3632200"/>
              <a:gd name="connsiteY1" fmla="*/ 368300 h 527050"/>
              <a:gd name="connsiteX2" fmla="*/ 431800 w 3632200"/>
              <a:gd name="connsiteY2" fmla="*/ 165100 h 527050"/>
              <a:gd name="connsiteX3" fmla="*/ 615950 w 3632200"/>
              <a:gd name="connsiteY3" fmla="*/ 31750 h 527050"/>
              <a:gd name="connsiteX4" fmla="*/ 774700 w 3632200"/>
              <a:gd name="connsiteY4" fmla="*/ 25400 h 527050"/>
              <a:gd name="connsiteX5" fmla="*/ 1225550 w 3632200"/>
              <a:gd name="connsiteY5" fmla="*/ 0 h 527050"/>
              <a:gd name="connsiteX6" fmla="*/ 1676400 w 3632200"/>
              <a:gd name="connsiteY6" fmla="*/ 19050 h 527050"/>
              <a:gd name="connsiteX7" fmla="*/ 2235200 w 3632200"/>
              <a:gd name="connsiteY7" fmla="*/ 50800 h 527050"/>
              <a:gd name="connsiteX8" fmla="*/ 2616200 w 3632200"/>
              <a:gd name="connsiteY8" fmla="*/ 114300 h 527050"/>
              <a:gd name="connsiteX9" fmla="*/ 2997200 w 3632200"/>
              <a:gd name="connsiteY9" fmla="*/ 215900 h 527050"/>
              <a:gd name="connsiteX10" fmla="*/ 3143250 w 3632200"/>
              <a:gd name="connsiteY10" fmla="*/ 260350 h 527050"/>
              <a:gd name="connsiteX11" fmla="*/ 3340100 w 3632200"/>
              <a:gd name="connsiteY11" fmla="*/ 260350 h 527050"/>
              <a:gd name="connsiteX12" fmla="*/ 3632200 w 3632200"/>
              <a:gd name="connsiteY12" fmla="*/ 190500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2200" h="527050">
                <a:moveTo>
                  <a:pt x="0" y="527050"/>
                </a:moveTo>
                <a:lnTo>
                  <a:pt x="215900" y="368300"/>
                </a:lnTo>
                <a:lnTo>
                  <a:pt x="431800" y="165100"/>
                </a:lnTo>
                <a:lnTo>
                  <a:pt x="615950" y="31750"/>
                </a:lnTo>
                <a:lnTo>
                  <a:pt x="774700" y="25400"/>
                </a:lnTo>
                <a:lnTo>
                  <a:pt x="1225550" y="0"/>
                </a:lnTo>
                <a:lnTo>
                  <a:pt x="1676400" y="19050"/>
                </a:lnTo>
                <a:lnTo>
                  <a:pt x="2235200" y="50800"/>
                </a:lnTo>
                <a:lnTo>
                  <a:pt x="2616200" y="114300"/>
                </a:lnTo>
                <a:lnTo>
                  <a:pt x="2997200" y="215900"/>
                </a:lnTo>
                <a:lnTo>
                  <a:pt x="3143250" y="260350"/>
                </a:lnTo>
                <a:lnTo>
                  <a:pt x="3340100" y="260350"/>
                </a:lnTo>
                <a:lnTo>
                  <a:pt x="3632200" y="19050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7677150" y="3225311"/>
            <a:ext cx="1289050" cy="552450"/>
          </a:xfrm>
          <a:custGeom>
            <a:avLst/>
            <a:gdLst>
              <a:gd name="connsiteX0" fmla="*/ 0 w 1289050"/>
              <a:gd name="connsiteY0" fmla="*/ 552450 h 552450"/>
              <a:gd name="connsiteX1" fmla="*/ 127000 w 1289050"/>
              <a:gd name="connsiteY1" fmla="*/ 482600 h 552450"/>
              <a:gd name="connsiteX2" fmla="*/ 374650 w 1289050"/>
              <a:gd name="connsiteY2" fmla="*/ 215900 h 552450"/>
              <a:gd name="connsiteX3" fmla="*/ 546100 w 1289050"/>
              <a:gd name="connsiteY3" fmla="*/ 95250 h 552450"/>
              <a:gd name="connsiteX4" fmla="*/ 749300 w 1289050"/>
              <a:gd name="connsiteY4" fmla="*/ 44450 h 552450"/>
              <a:gd name="connsiteX5" fmla="*/ 1009650 w 1289050"/>
              <a:gd name="connsiteY5" fmla="*/ 12700 h 552450"/>
              <a:gd name="connsiteX6" fmla="*/ 1289050 w 1289050"/>
              <a:gd name="connsiteY6"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9050" h="552450">
                <a:moveTo>
                  <a:pt x="0" y="552450"/>
                </a:moveTo>
                <a:lnTo>
                  <a:pt x="127000" y="482600"/>
                </a:lnTo>
                <a:lnTo>
                  <a:pt x="374650" y="215900"/>
                </a:lnTo>
                <a:lnTo>
                  <a:pt x="546100" y="95250"/>
                </a:lnTo>
                <a:lnTo>
                  <a:pt x="749300" y="44450"/>
                </a:lnTo>
                <a:lnTo>
                  <a:pt x="1009650" y="12700"/>
                </a:lnTo>
                <a:lnTo>
                  <a:pt x="128905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p:cNvCxnSpPr/>
          <p:nvPr/>
        </p:nvCxnSpPr>
        <p:spPr>
          <a:xfrm>
            <a:off x="9359900" y="3244361"/>
            <a:ext cx="603250" cy="69850"/>
          </a:xfrm>
          <a:prstGeom prst="straightConnector1">
            <a:avLst/>
          </a:prstGeom>
          <a:ln>
            <a:headEnd type="arrow" w="med" len="med"/>
            <a:tailEnd type="arrow" w="med" len="med"/>
          </a:ln>
          <a:effectLst>
            <a:glow rad="25400">
              <a:schemeClr val="bg1"/>
            </a:glow>
          </a:effectLst>
        </p:spPr>
        <p:style>
          <a:lnRef idx="2">
            <a:schemeClr val="accent6"/>
          </a:lnRef>
          <a:fillRef idx="0">
            <a:schemeClr val="accent6"/>
          </a:fillRef>
          <a:effectRef idx="1">
            <a:schemeClr val="accent6"/>
          </a:effectRef>
          <a:fontRef idx="minor">
            <a:schemeClr val="tx1"/>
          </a:fontRef>
        </p:style>
      </p:cxnSp>
      <p:cxnSp>
        <p:nvCxnSpPr>
          <p:cNvPr id="47" name="Straight Arrow Connector 46"/>
          <p:cNvCxnSpPr/>
          <p:nvPr/>
        </p:nvCxnSpPr>
        <p:spPr>
          <a:xfrm>
            <a:off x="10055225" y="3335701"/>
            <a:ext cx="695325" cy="172185"/>
          </a:xfrm>
          <a:prstGeom prst="straightConnector1">
            <a:avLst/>
          </a:prstGeom>
          <a:ln>
            <a:headEnd type="arrow" w="med" len="med"/>
            <a:tailEnd type="arrow" w="med" len="med"/>
          </a:ln>
          <a:effectLst>
            <a:glow rad="25400">
              <a:schemeClr val="bg1"/>
            </a:glow>
          </a:effectLst>
        </p:spPr>
        <p:style>
          <a:lnRef idx="2">
            <a:schemeClr val="accent6"/>
          </a:lnRef>
          <a:fillRef idx="0">
            <a:schemeClr val="accent6"/>
          </a:fillRef>
          <a:effectRef idx="1">
            <a:schemeClr val="accent6"/>
          </a:effectRef>
          <a:fontRef idx="minor">
            <a:schemeClr val="tx1"/>
          </a:fontRef>
        </p:style>
      </p:cxnSp>
      <p:cxnSp>
        <p:nvCxnSpPr>
          <p:cNvPr id="49" name="Straight Arrow Connector 48"/>
          <p:cNvCxnSpPr/>
          <p:nvPr/>
        </p:nvCxnSpPr>
        <p:spPr>
          <a:xfrm flipV="1">
            <a:off x="10823575" y="3421793"/>
            <a:ext cx="530225" cy="86093"/>
          </a:xfrm>
          <a:prstGeom prst="straightConnector1">
            <a:avLst/>
          </a:prstGeom>
          <a:ln>
            <a:headEnd type="arrow" w="med" len="med"/>
            <a:tailEnd type="arrow" w="med" len="med"/>
          </a:ln>
          <a:effectLst>
            <a:glow rad="25400">
              <a:schemeClr val="bg1"/>
            </a:glow>
          </a:effectLst>
        </p:spPr>
        <p:style>
          <a:lnRef idx="2">
            <a:schemeClr val="accent6"/>
          </a:lnRef>
          <a:fillRef idx="0">
            <a:schemeClr val="accent6"/>
          </a:fillRef>
          <a:effectRef idx="1">
            <a:schemeClr val="accent6"/>
          </a:effectRef>
          <a:fontRef idx="minor">
            <a:schemeClr val="tx1"/>
          </a:fontRef>
        </p:style>
      </p:cxnSp>
      <p:pic>
        <p:nvPicPr>
          <p:cNvPr id="1030" name="Picture 6" descr="No Parking Floor Sign, 430mm - Self Adhesive – Start Safety U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1602" y1="17188" x2="89160" y2="54688"/>
                        <a14:foregroundMark x1="62598" y1="21582" x2="82227" y2="35742"/>
                        <a14:foregroundMark x1="53906" y1="19922" x2="72461" y2="20117"/>
                        <a14:foregroundMark x1="13770" y1="19238" x2="52539" y2="16602"/>
                        <a14:foregroundMark x1="22852" y1="26074" x2="72266" y2="20703"/>
                        <a14:foregroundMark x1="28223" y1="36426" x2="86719" y2="25293"/>
                        <a14:foregroundMark x1="21387" y1="52637" x2="66113" y2="40527"/>
                        <a14:foregroundMark x1="10645" y1="68164" x2="70410" y2="52246"/>
                        <a14:foregroundMark x1="23242" y1="34961" x2="26172" y2="68359"/>
                        <a14:foregroundMark x1="49609" y1="68750" x2="58496" y2="85254"/>
                        <a14:foregroundMark x1="34961" y1="77637" x2="72656" y2="72852"/>
                        <a14:foregroundMark x1="53125" y1="82129" x2="75391" y2="62988"/>
                        <a14:foregroundMark x1="65527" y1="81348" x2="78906" y2="46484"/>
                        <a14:foregroundMark x1="67383" y1="77148" x2="74805" y2="43652"/>
                        <a14:foregroundMark x1="72656" y1="67090" x2="76855" y2="38086"/>
                        <a14:foregroundMark x1="76367" y1="57031" x2="79688" y2="39258"/>
                        <a14:foregroundMark x1="78516" y1="62109" x2="81543" y2="46875"/>
                        <a14:foregroundMark x1="80957" y1="66504" x2="82617" y2="38477"/>
                        <a14:foregroundMark x1="78906" y1="62793" x2="82422" y2="48145"/>
                        <a14:foregroundMark x1="80078" y1="64844" x2="82422" y2="47754"/>
                        <a14:foregroundMark x1="71289" y1="62402" x2="67383" y2="32227"/>
                        <a14:foregroundMark x1="51074" y1="57227" x2="44238" y2="23242"/>
                        <a14:foregroundMark x1="46484" y1="59668" x2="47949" y2="24609"/>
                        <a14:foregroundMark x1="50879" y1="53711" x2="54785" y2="18066"/>
                        <a14:foregroundMark x1="50684" y1="49805" x2="56250" y2="22754"/>
                        <a14:foregroundMark x1="55762" y1="47070" x2="60156" y2="27930"/>
                        <a14:foregroundMark x1="59082" y1="39258" x2="62402" y2="25488"/>
                        <a14:foregroundMark x1="45117" y1="14746" x2="66504" y2="14941"/>
                        <a14:foregroundMark x1="19336" y1="59668" x2="18750" y2="38672"/>
                        <a14:foregroundMark x1="26758" y1="47070" x2="23047" y2="28320"/>
                        <a14:foregroundMark x1="16406" y1="57227" x2="13770" y2="29004"/>
                        <a14:foregroundMark x1="18750" y1="45020" x2="20117" y2="22754"/>
                        <a14:foregroundMark x1="25684" y1="73730" x2="50879" y2="88574"/>
                        <a14:foregroundMark x1="42578" y1="64648" x2="66504" y2="65234"/>
                        <a14:foregroundMark x1="16211" y1="68555" x2="33984" y2="82520"/>
                      </a14:backgroundRemoval>
                    </a14:imgEffect>
                  </a14:imgLayer>
                </a14:imgProps>
              </a:ext>
              <a:ext uri="{28A0092B-C50C-407E-A947-70E740481C1C}">
                <a14:useLocalDpi xmlns:a14="http://schemas.microsoft.com/office/drawing/2010/main"/>
              </a:ext>
            </a:extLst>
          </a:blip>
          <a:srcRect/>
          <a:stretch>
            <a:fillRect/>
          </a:stretch>
        </p:blipFill>
        <p:spPr bwMode="auto">
          <a:xfrm>
            <a:off x="9819168" y="3370500"/>
            <a:ext cx="318443" cy="31844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No Parking Floor Sign, 430mm - Self Adhesive – Start Safety U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1602" y1="17188" x2="89160" y2="54688"/>
                        <a14:foregroundMark x1="62598" y1="21582" x2="82227" y2="35742"/>
                        <a14:foregroundMark x1="53906" y1="19922" x2="72461" y2="20117"/>
                        <a14:foregroundMark x1="13770" y1="19238" x2="52539" y2="16602"/>
                        <a14:foregroundMark x1="22852" y1="26074" x2="72266" y2="20703"/>
                        <a14:foregroundMark x1="28223" y1="36426" x2="86719" y2="25293"/>
                        <a14:foregroundMark x1="21387" y1="52637" x2="66113" y2="40527"/>
                        <a14:foregroundMark x1="10645" y1="68164" x2="70410" y2="52246"/>
                        <a14:foregroundMark x1="23242" y1="34961" x2="26172" y2="68359"/>
                        <a14:foregroundMark x1="49609" y1="68750" x2="58496" y2="85254"/>
                        <a14:foregroundMark x1="34961" y1="77637" x2="72656" y2="72852"/>
                        <a14:foregroundMark x1="53125" y1="82129" x2="75391" y2="62988"/>
                        <a14:foregroundMark x1="65527" y1="81348" x2="78906" y2="46484"/>
                        <a14:foregroundMark x1="67383" y1="77148" x2="74805" y2="43652"/>
                        <a14:foregroundMark x1="72656" y1="67090" x2="76855" y2="38086"/>
                        <a14:foregroundMark x1="76367" y1="57031" x2="79688" y2="39258"/>
                        <a14:foregroundMark x1="78516" y1="62109" x2="81543" y2="46875"/>
                        <a14:foregroundMark x1="80957" y1="66504" x2="82617" y2="38477"/>
                        <a14:foregroundMark x1="78906" y1="62793" x2="82422" y2="48145"/>
                        <a14:foregroundMark x1="80078" y1="64844" x2="82422" y2="47754"/>
                        <a14:foregroundMark x1="71289" y1="62402" x2="67383" y2="32227"/>
                        <a14:foregroundMark x1="51074" y1="57227" x2="44238" y2="23242"/>
                        <a14:foregroundMark x1="46484" y1="59668" x2="47949" y2="24609"/>
                        <a14:foregroundMark x1="50879" y1="53711" x2="54785" y2="18066"/>
                        <a14:foregroundMark x1="50684" y1="49805" x2="56250" y2="22754"/>
                        <a14:foregroundMark x1="55762" y1="47070" x2="60156" y2="27930"/>
                        <a14:foregroundMark x1="59082" y1="39258" x2="62402" y2="25488"/>
                        <a14:foregroundMark x1="45117" y1="14746" x2="66504" y2="14941"/>
                        <a14:foregroundMark x1="19336" y1="59668" x2="18750" y2="38672"/>
                        <a14:foregroundMark x1="26758" y1="47070" x2="23047" y2="28320"/>
                        <a14:foregroundMark x1="16406" y1="57227" x2="13770" y2="29004"/>
                        <a14:foregroundMark x1="18750" y1="45020" x2="20117" y2="22754"/>
                        <a14:foregroundMark x1="25684" y1="73730" x2="50879" y2="88574"/>
                        <a14:foregroundMark x1="42578" y1="64648" x2="66504" y2="65234"/>
                        <a14:foregroundMark x1="16211" y1="68555" x2="33984" y2="82520"/>
                      </a14:backgroundRemoval>
                    </a14:imgEffect>
                  </a14:imgLayer>
                </a14:imgProps>
              </a:ext>
              <a:ext uri="{28A0092B-C50C-407E-A947-70E740481C1C}">
                <a14:useLocalDpi xmlns:a14="http://schemas.microsoft.com/office/drawing/2010/main"/>
              </a:ext>
            </a:extLst>
          </a:blip>
          <a:srcRect/>
          <a:stretch>
            <a:fillRect/>
          </a:stretch>
        </p:blipFill>
        <p:spPr bwMode="auto">
          <a:xfrm>
            <a:off x="10990579" y="3517824"/>
            <a:ext cx="318443" cy="31844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F71975E5-F14B-DC0E-8928-FD48BDFA3FF4}"/>
              </a:ext>
            </a:extLst>
          </p:cNvPr>
          <p:cNvSpPr txBox="1"/>
          <p:nvPr/>
        </p:nvSpPr>
        <p:spPr>
          <a:xfrm>
            <a:off x="174313" y="5380927"/>
            <a:ext cx="11819417" cy="1323439"/>
          </a:xfrm>
          <a:prstGeom prst="rect">
            <a:avLst/>
          </a:prstGeom>
          <a:noFill/>
        </p:spPr>
        <p:txBody>
          <a:bodyPr wrap="square" rtlCol="0">
            <a:spAutoFit/>
          </a:bodyPr>
          <a:lstStyle/>
          <a:p>
            <a:pPr algn="ctr"/>
            <a:r>
              <a:rPr lang="en-GB" sz="2000" b="1" dirty="0">
                <a:solidFill>
                  <a:srgbClr val="FF0000"/>
                </a:solidFill>
              </a:rPr>
              <a:t>Both Worlds traffic light signals will be reduced in length (old winter schedule) to improve the bus route and schedule timings. Strictly no parking will be allowed on Sir Herbert Miles Road. The parking spaces will return for the 2026 summer season.</a:t>
            </a:r>
          </a:p>
        </p:txBody>
      </p:sp>
    </p:spTree>
    <p:extLst>
      <p:ext uri="{BB962C8B-B14F-4D97-AF65-F5344CB8AC3E}">
        <p14:creationId xmlns:p14="http://schemas.microsoft.com/office/powerpoint/2010/main" val="582728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8E839014541014EBFE39909C7AEA6CE" ma:contentTypeVersion="18" ma:contentTypeDescription="Crear nuevo documento." ma:contentTypeScope="" ma:versionID="f5932bed8204950a1195aa31650c3046">
  <xsd:schema xmlns:xsd="http://www.w3.org/2001/XMLSchema" xmlns:xs="http://www.w3.org/2001/XMLSchema" xmlns:p="http://schemas.microsoft.com/office/2006/metadata/properties" xmlns:ns2="caf5b64a-0105-46c5-8a45-dd855c8c5d3c" xmlns:ns3="0f7ace78-7fd9-4c97-9620-cf7fe223f10f" targetNamespace="http://schemas.microsoft.com/office/2006/metadata/properties" ma:root="true" ma:fieldsID="781e67c4f3c1499d7ec97c6949f84a52" ns2:_="" ns3:_="">
    <xsd:import namespace="caf5b64a-0105-46c5-8a45-dd855c8c5d3c"/>
    <xsd:import namespace="0f7ace78-7fd9-4c97-9620-cf7fe223f10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f5b64a-0105-46c5-8a45-dd855c8c5d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c6572385-839a-49da-b4d2-f67af4e476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7ace78-7fd9-4c97-9620-cf7fe223f10f"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33409ef8-808b-425b-8c1d-919de7ed8cc6}" ma:internalName="TaxCatchAll" ma:showField="CatchAllData" ma:web="0f7ace78-7fd9-4c97-9620-cf7fe223f1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f5b64a-0105-46c5-8a45-dd855c8c5d3c">
      <Terms xmlns="http://schemas.microsoft.com/office/infopath/2007/PartnerControls"/>
    </lcf76f155ced4ddcb4097134ff3c332f>
    <TaxCatchAll xmlns="0f7ace78-7fd9-4c97-9620-cf7fe223f10f" xsi:nil="true"/>
  </documentManagement>
</p:properties>
</file>

<file path=customXml/itemProps1.xml><?xml version="1.0" encoding="utf-8"?>
<ds:datastoreItem xmlns:ds="http://schemas.openxmlformats.org/officeDocument/2006/customXml" ds:itemID="{D0DB0736-21C1-4297-98C6-7379334649C0}"/>
</file>

<file path=customXml/itemProps2.xml><?xml version="1.0" encoding="utf-8"?>
<ds:datastoreItem xmlns:ds="http://schemas.openxmlformats.org/officeDocument/2006/customXml" ds:itemID="{666B0233-F097-423E-A6CA-877DBA420097}"/>
</file>

<file path=customXml/itemProps3.xml><?xml version="1.0" encoding="utf-8"?>
<ds:datastoreItem xmlns:ds="http://schemas.openxmlformats.org/officeDocument/2006/customXml" ds:itemID="{3C3F631B-417E-4DCD-B6AC-82B9A0018DB3}"/>
</file>

<file path=docProps/app.xml><?xml version="1.0" encoding="utf-8"?>
<Properties xmlns="http://schemas.openxmlformats.org/officeDocument/2006/extended-properties" xmlns:vt="http://schemas.openxmlformats.org/officeDocument/2006/docPropsVTypes">
  <TotalTime>7171</TotalTime>
  <Words>768</Words>
  <Application>Microsoft Office PowerPoint</Application>
  <PresentationFormat>Widescreen</PresentationFormat>
  <Paragraphs>200</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Aptos Display</vt:lpstr>
      <vt:lpstr>Arial</vt:lpstr>
      <vt:lpstr>Calibri</vt:lpstr>
      <vt:lpstr>Lato</vt:lpstr>
      <vt:lpstr>Office Theme</vt:lpstr>
      <vt:lpstr>Eastside Sewage Transfer Scheme (ESTS) Phase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Eastside Sewage Transfer Scheme (ESTS) Phase 4</dc:title>
  <dc:creator>(MEETT) Harrison, Stewart</dc:creator>
  <cp:lastModifiedBy>(NO6) Ghio, Daniel</cp:lastModifiedBy>
  <cp:revision>15</cp:revision>
  <cp:lastPrinted>2025-09-26T13:31:15Z</cp:lastPrinted>
  <dcterms:created xsi:type="dcterms:W3CDTF">2025-05-12T10:52:24Z</dcterms:created>
  <dcterms:modified xsi:type="dcterms:W3CDTF">2025-09-29T12:44:45Z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0x010100C8E839014541014EBFE39909C7AEA6CE</vt:lpwstr>
  </property>
  <property fmtid="{D5CDD505-2E9C-101B-9397-08002B2CF9AE}" pid="3" name="MediaServiceImageTags">
    <vt:lpwstr/>
  </property>
</Properties>
</file>